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60" r:id="rId4"/>
    <p:sldId id="261" r:id="rId5"/>
    <p:sldId id="262" r:id="rId6"/>
    <p:sldId id="263" r:id="rId7"/>
    <p:sldId id="264" r:id="rId8"/>
    <p:sldId id="265" r:id="rId9"/>
    <p:sldId id="275" r:id="rId10"/>
    <p:sldId id="27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93" autoAdjust="0"/>
  </p:normalViewPr>
  <p:slideViewPr>
    <p:cSldViewPr snapToGrid="0">
      <p:cViewPr varScale="1">
        <p:scale>
          <a:sx n="48" d="100"/>
          <a:sy n="48" d="100"/>
        </p:scale>
        <p:origin x="15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GB" sz="4400" b="0" strike="noStrike" spc="-1">
                <a:latin typeface="Arial"/>
              </a:rPr>
              <a:t>Fai clic per spostare la diapositiva</a:t>
            </a:r>
          </a:p>
        </p:txBody>
      </p:sp>
      <p:sp>
        <p:nvSpPr>
          <p:cNvPr id="82"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Fai clic per modificare il formato delle note</a:t>
            </a:r>
          </a:p>
        </p:txBody>
      </p:sp>
      <p:sp>
        <p:nvSpPr>
          <p:cNvPr id="83"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&lt;intestazione&gt;</a:t>
            </a:r>
          </a:p>
        </p:txBody>
      </p:sp>
      <p:sp>
        <p:nvSpPr>
          <p:cNvPr id="84"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&lt;data/ora&gt;</a:t>
            </a:r>
          </a:p>
        </p:txBody>
      </p:sp>
      <p:sp>
        <p:nvSpPr>
          <p:cNvPr id="85"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&lt;piè di pagina&gt;</a:t>
            </a:r>
          </a:p>
        </p:txBody>
      </p:sp>
      <p:sp>
        <p:nvSpPr>
          <p:cNvPr id="86" name="PlaceHolder 6"/>
          <p:cNvSpPr>
            <a:spLocks noGrp="1"/>
          </p:cNvSpPr>
          <p:nvPr>
            <p:ph type="sldNum"/>
          </p:nvPr>
        </p:nvSpPr>
        <p:spPr>
          <a:xfrm>
            <a:off x="4278960" y="10157400"/>
            <a:ext cx="3280680" cy="534240"/>
          </a:xfrm>
          <a:prstGeom prst="rect">
            <a:avLst/>
          </a:prstGeom>
        </p:spPr>
        <p:txBody>
          <a:bodyPr lIns="0" tIns="0" rIns="0" bIns="0" anchor="b"/>
          <a:lstStyle/>
          <a:p>
            <a:pPr algn="r"/>
            <a:fld id="{116FF92D-A8FB-4F3B-A790-8DD3E04AC855}" type="slidenum">
              <a:rPr lang="en-GB" sz="1400" b="0" strike="noStrike" spc="-1">
                <a:latin typeface="Times New Roman"/>
              </a:rPr>
              <a:t>‹N›</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OmMcmEpfb0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25bwiSikRsI"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fys-forums.eu/en/fys-toolkit/glossa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5800" y="1143000"/>
            <a:ext cx="5484813" cy="3084513"/>
          </a:xfrm>
          <a:prstGeom prst="rect">
            <a:avLst/>
          </a:prstGeom>
        </p:spPr>
      </p:sp>
      <p:sp>
        <p:nvSpPr>
          <p:cNvPr id="136" name="PlaceHolder 2"/>
          <p:cNvSpPr>
            <a:spLocks noGrp="1"/>
          </p:cNvSpPr>
          <p:nvPr>
            <p:ph type="body"/>
          </p:nvPr>
        </p:nvSpPr>
        <p:spPr>
          <a:xfrm>
            <a:off x="685800" y="4400640"/>
            <a:ext cx="5485320" cy="3599280"/>
          </a:xfrm>
          <a:prstGeom prst="rect">
            <a:avLst/>
          </a:prstGeom>
        </p:spPr>
        <p:txBody>
          <a:bodyPr lIns="0" tIns="0" rIns="0" bIns="0"/>
          <a:lstStyle/>
          <a:p>
            <a:pPr marL="216000" indent="-215280">
              <a:lnSpc>
                <a:spcPct val="100000"/>
              </a:lnSpc>
            </a:pPr>
            <a:r>
              <a:rPr lang="en-GB" sz="1200" b="0" strike="noStrike" spc="-1">
                <a:solidFill>
                  <a:srgbClr val="000000"/>
                </a:solidFill>
                <a:latin typeface="+mn-lt"/>
                <a:ea typeface="+mn-ea"/>
              </a:rPr>
              <a:t>La guerra e la migrazione è una questione controversa sia nei media che in politica. Questa diapositiva mostra delle parole chiave che sono usate con accezioni diverse ed enfasi differenti in base al punto di vista di chi parla.</a:t>
            </a:r>
            <a:endParaRPr lang="en-GB" sz="1200" b="0" strike="noStrike" spc="-1">
              <a:latin typeface="Arial"/>
            </a:endParaRPr>
          </a:p>
          <a:p>
            <a:pPr marL="216000" indent="-215280">
              <a:lnSpc>
                <a:spcPct val="100000"/>
              </a:lnSpc>
            </a:pPr>
            <a:endParaRPr lang="en-GB" sz="1200" b="0" strike="noStrike" spc="-1">
              <a:latin typeface="Arial"/>
            </a:endParaRPr>
          </a:p>
          <a:p>
            <a:pPr marL="216000" indent="-215280">
              <a:lnSpc>
                <a:spcPct val="100000"/>
              </a:lnSpc>
              <a:buClr>
                <a:srgbClr val="000000"/>
              </a:buClr>
              <a:buFont typeface="Arial"/>
              <a:buChar char="•"/>
            </a:pPr>
            <a:r>
              <a:rPr lang="en-GB" sz="1200" b="0" strike="noStrike" spc="-1">
                <a:solidFill>
                  <a:srgbClr val="000000"/>
                </a:solidFill>
                <a:latin typeface="+mn-lt"/>
                <a:ea typeface="+mn-ea"/>
              </a:rPr>
              <a:t>Ci sono delle parole chiave mancanti che vorreste aggiungere? Quali e perché?</a:t>
            </a:r>
            <a:endParaRPr lang="en-GB" sz="1200" b="0" strike="noStrike" spc="-1">
              <a:latin typeface="Arial"/>
            </a:endParaRPr>
          </a:p>
          <a:p>
            <a:pPr marL="216000" indent="-215280">
              <a:lnSpc>
                <a:spcPct val="100000"/>
              </a:lnSpc>
              <a:buClr>
                <a:srgbClr val="000000"/>
              </a:buClr>
              <a:buFont typeface="Arial"/>
              <a:buChar char="•"/>
            </a:pPr>
            <a:r>
              <a:rPr lang="en-GB" sz="1200" b="0" strike="noStrike" spc="-1">
                <a:solidFill>
                  <a:srgbClr val="000000"/>
                </a:solidFill>
                <a:latin typeface="+mn-lt"/>
                <a:ea typeface="+mn-ea"/>
              </a:rPr>
              <a:t>Potete fare degli esempi di come alcune di queste parole sono usate dai media e dai politici nei telegiornali?</a:t>
            </a:r>
            <a:endParaRPr lang="en-GB" sz="1200" b="0" strike="noStrike" spc="-1">
              <a:latin typeface="Arial"/>
            </a:endParaRPr>
          </a:p>
          <a:p>
            <a:pPr marL="216000" indent="-215280">
              <a:lnSpc>
                <a:spcPct val="100000"/>
              </a:lnSpc>
            </a:pPr>
            <a:endParaRPr lang="en-GB" sz="1200" b="0" strike="noStrike" spc="-1">
              <a:latin typeface="Arial"/>
            </a:endParaRPr>
          </a:p>
        </p:txBody>
      </p:sp>
      <p:sp>
        <p:nvSpPr>
          <p:cNvPr id="137"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7FDFF1B-F152-4B78-BBA0-662D0FE9D30D}" type="slidenum">
              <a:rPr lang="en-GB" sz="1200" b="0" strike="noStrike" spc="-1">
                <a:solidFill>
                  <a:srgbClr val="000000"/>
                </a:solidFill>
                <a:latin typeface="+mn-lt"/>
                <a:ea typeface="+mn-ea"/>
              </a:rPr>
              <a:t>4</a:t>
            </a:fld>
            <a:endParaRPr lang="en-GB"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685800" y="1143000"/>
            <a:ext cx="5484813" cy="3084513"/>
          </a:xfrm>
          <a:prstGeom prst="rect">
            <a:avLst/>
          </a:prstGeom>
        </p:spPr>
      </p:sp>
      <p:sp>
        <p:nvSpPr>
          <p:cNvPr id="157" name="PlaceHolder 2"/>
          <p:cNvSpPr>
            <a:spLocks noGrp="1"/>
          </p:cNvSpPr>
          <p:nvPr>
            <p:ph type="body"/>
          </p:nvPr>
        </p:nvSpPr>
        <p:spPr>
          <a:xfrm>
            <a:off x="685800" y="4400640"/>
            <a:ext cx="5485320" cy="3599280"/>
          </a:xfrm>
          <a:prstGeom prst="rect">
            <a:avLst/>
          </a:prstGeom>
        </p:spPr>
        <p:txBody>
          <a:bodyPr lIns="0" tIns="0" rIns="0" bIns="0"/>
          <a:lstStyle/>
          <a:p>
            <a:pPr marL="216000" indent="-215280">
              <a:lnSpc>
                <a:spcPct val="100000"/>
              </a:lnSpc>
            </a:pPr>
            <a:r>
              <a:rPr lang="en-GB" sz="2000" b="0" strike="noStrike" spc="-1" dirty="0" err="1">
                <a:latin typeface="Arial"/>
              </a:rPr>
              <a:t>Viaggi</a:t>
            </a:r>
            <a:r>
              <a:rPr lang="en-GB" sz="2000" b="0" strike="noStrike" spc="-1" dirty="0">
                <a:latin typeface="Arial"/>
              </a:rPr>
              <a:t> da </a:t>
            </a:r>
            <a:r>
              <a:rPr lang="en-GB" sz="2000" b="0" strike="noStrike" spc="-1" dirty="0" err="1">
                <a:latin typeface="Arial"/>
              </a:rPr>
              <a:t>imparare</a:t>
            </a:r>
            <a:r>
              <a:rPr lang="en-GB" sz="2000" b="0" strike="noStrike" spc="-1" dirty="0">
                <a:latin typeface="Arial"/>
              </a:rPr>
              <a:t>, </a:t>
            </a:r>
            <a:r>
              <a:rPr lang="en-GB" sz="2000" b="0" strike="noStrike" spc="-1" dirty="0" err="1">
                <a:latin typeface="Arial"/>
              </a:rPr>
              <a:t>il</a:t>
            </a:r>
            <a:r>
              <a:rPr lang="en-GB" sz="2000" b="0" strike="noStrike" spc="-1" dirty="0">
                <a:latin typeface="Arial"/>
              </a:rPr>
              <a:t> </a:t>
            </a:r>
            <a:r>
              <a:rPr lang="en-GB" sz="2000" b="0" strike="noStrike" spc="-1" dirty="0" err="1">
                <a:latin typeface="Arial"/>
              </a:rPr>
              <a:t>portale</a:t>
            </a:r>
            <a:r>
              <a:rPr lang="en-GB" sz="2000" b="0" strike="noStrike" spc="-1" dirty="0">
                <a:latin typeface="Arial"/>
              </a:rPr>
              <a:t> </a:t>
            </a:r>
            <a:r>
              <a:rPr lang="en-GB" sz="2000" b="0" strike="noStrike" spc="-1" dirty="0" err="1">
                <a:latin typeface="Arial"/>
              </a:rPr>
              <a:t>didattico</a:t>
            </a:r>
            <a:r>
              <a:rPr lang="en-GB" sz="2000" b="0" strike="noStrike" spc="-1" dirty="0">
                <a:latin typeface="Arial"/>
              </a:rPr>
              <a:t> </a:t>
            </a:r>
            <a:r>
              <a:rPr lang="en-GB" sz="2000" b="0" strike="noStrike" spc="-1" dirty="0" err="1">
                <a:latin typeface="Arial"/>
              </a:rPr>
              <a:t>dell’UNHCR</a:t>
            </a:r>
            <a:r>
              <a:rPr lang="en-GB" sz="2000" b="0" strike="noStrike" spc="-1" dirty="0">
                <a:latin typeface="Arial"/>
              </a:rPr>
              <a:t> in </a:t>
            </a:r>
            <a:r>
              <a:rPr lang="en-GB" sz="2000" b="0" strike="noStrike" spc="-1" dirty="0" err="1">
                <a:latin typeface="Arial"/>
              </a:rPr>
              <a:t>questa</a:t>
            </a:r>
            <a:r>
              <a:rPr lang="en-GB" sz="2000" b="0" strike="noStrike" spc="-1" dirty="0">
                <a:latin typeface="Arial"/>
              </a:rPr>
              <a:t> </a:t>
            </a:r>
            <a:r>
              <a:rPr lang="en-GB" sz="2000" b="0" strike="noStrike" spc="-1" dirty="0" err="1">
                <a:latin typeface="Arial"/>
              </a:rPr>
              <a:t>infografica</a:t>
            </a:r>
            <a:r>
              <a:rPr lang="en-GB" sz="2000" b="0" strike="noStrike" spc="-1" dirty="0">
                <a:latin typeface="Arial"/>
              </a:rPr>
              <a:t> </a:t>
            </a:r>
            <a:r>
              <a:rPr lang="en-GB" sz="2000" b="0" strike="noStrike" spc="-1" dirty="0" err="1">
                <a:latin typeface="Arial"/>
              </a:rPr>
              <a:t>interattiva</a:t>
            </a:r>
            <a:r>
              <a:rPr lang="en-GB" sz="2000" b="0" strike="noStrike" spc="-1" dirty="0">
                <a:latin typeface="Arial"/>
              </a:rPr>
              <a:t> </a:t>
            </a:r>
            <a:r>
              <a:rPr lang="en-GB" sz="2000" b="0" strike="noStrike" spc="-1" dirty="0" err="1">
                <a:latin typeface="Arial"/>
              </a:rPr>
              <a:t>mostra</a:t>
            </a:r>
            <a:r>
              <a:rPr lang="en-GB" sz="2000" b="0" strike="noStrike" spc="-1" dirty="0">
                <a:latin typeface="Arial"/>
              </a:rPr>
              <a:t>:</a:t>
            </a:r>
          </a:p>
          <a:p>
            <a:pPr marL="343620" indent="-342900">
              <a:lnSpc>
                <a:spcPct val="100000"/>
              </a:lnSpc>
              <a:buFontTx/>
              <a:buChar char="-"/>
            </a:pPr>
            <a:r>
              <a:rPr lang="en-GB" sz="2000" b="0" strike="noStrike" spc="-1" dirty="0" smtClean="0">
                <a:latin typeface="Arial"/>
              </a:rPr>
              <a:t>In </a:t>
            </a:r>
            <a:r>
              <a:rPr lang="en-GB" sz="2000" b="0" strike="noStrike" spc="-1" dirty="0">
                <a:latin typeface="Arial"/>
              </a:rPr>
              <a:t>ROSSO: I </a:t>
            </a:r>
            <a:r>
              <a:rPr lang="en-GB" sz="2000" b="0" strike="noStrike" spc="-1" dirty="0" smtClean="0">
                <a:latin typeface="Arial"/>
              </a:rPr>
              <a:t>10 </a:t>
            </a:r>
            <a:r>
              <a:rPr lang="en-GB" sz="2000" b="0" strike="noStrike" spc="-1" dirty="0" err="1" smtClean="0">
                <a:latin typeface="Arial"/>
              </a:rPr>
              <a:t>principali</a:t>
            </a:r>
            <a:r>
              <a:rPr lang="en-GB" sz="2000" b="0" strike="noStrike" spc="-1" dirty="0" smtClean="0">
                <a:latin typeface="Arial"/>
              </a:rPr>
              <a:t> </a:t>
            </a:r>
            <a:r>
              <a:rPr lang="en-GB" sz="2000" b="0" strike="noStrike" spc="-1" dirty="0" err="1">
                <a:latin typeface="Arial"/>
              </a:rPr>
              <a:t>paesi</a:t>
            </a:r>
            <a:r>
              <a:rPr lang="en-GB" sz="2000" b="0" strike="noStrike" spc="-1" dirty="0">
                <a:latin typeface="Arial"/>
              </a:rPr>
              <a:t> da cui </a:t>
            </a:r>
            <a:r>
              <a:rPr lang="en-GB" sz="2000" b="0" strike="noStrike" spc="-1" dirty="0" smtClean="0">
                <a:latin typeface="Arial"/>
              </a:rPr>
              <a:t>le </a:t>
            </a:r>
            <a:r>
              <a:rPr lang="en-GB" sz="2000" b="0" strike="noStrike" spc="-1" dirty="0" err="1" smtClean="0">
                <a:latin typeface="Arial"/>
              </a:rPr>
              <a:t>persone</a:t>
            </a:r>
            <a:r>
              <a:rPr lang="en-GB" sz="2000" b="0" strike="noStrike" spc="-1" dirty="0" smtClean="0">
                <a:latin typeface="Arial"/>
              </a:rPr>
              <a:t> </a:t>
            </a:r>
            <a:r>
              <a:rPr lang="en-GB" sz="2000" b="0" strike="noStrike" spc="-1" dirty="0" err="1" smtClean="0">
                <a:latin typeface="Arial"/>
              </a:rPr>
              <a:t>fuggono</a:t>
            </a:r>
            <a:endParaRPr lang="en-GB" sz="2000" b="0" strike="noStrike" spc="-1" dirty="0" smtClean="0">
              <a:latin typeface="Arial"/>
            </a:endParaRPr>
          </a:p>
          <a:p>
            <a:pPr marL="343620" indent="-342900">
              <a:lnSpc>
                <a:spcPct val="100000"/>
              </a:lnSpc>
              <a:buFontTx/>
              <a:buChar char="-"/>
            </a:pPr>
            <a:r>
              <a:rPr lang="it-IT" sz="2000" b="0" strike="noStrike" spc="-1" dirty="0" smtClean="0">
                <a:latin typeface="Arial"/>
              </a:rPr>
              <a:t>In VERDE: i 10 principali paesi che accolgono</a:t>
            </a:r>
            <a:r>
              <a:rPr lang="it-IT" sz="2000" b="0" strike="noStrike" spc="-1" baseline="0" dirty="0" smtClean="0">
                <a:latin typeface="Arial"/>
              </a:rPr>
              <a:t> le persone in fuga</a:t>
            </a:r>
          </a:p>
          <a:p>
            <a:pPr marL="343620" indent="-342900">
              <a:lnSpc>
                <a:spcPct val="100000"/>
              </a:lnSpc>
              <a:buFontTx/>
              <a:buChar char="-"/>
            </a:pPr>
            <a:endParaRPr lang="it-IT" sz="2000" b="0" strike="noStrike" spc="-1" baseline="0" dirty="0" smtClean="0">
              <a:latin typeface="Arial"/>
            </a:endParaRPr>
          </a:p>
          <a:p>
            <a:pPr marL="720" indent="0">
              <a:lnSpc>
                <a:spcPct val="100000"/>
              </a:lnSpc>
              <a:buFontTx/>
              <a:buNone/>
            </a:pPr>
            <a:r>
              <a:rPr lang="en-GB" sz="2000" b="0" strike="noStrike" spc="-1" dirty="0" smtClean="0">
                <a:latin typeface="+mn-lt"/>
              </a:rPr>
              <a:t>https://viaggidaimparare.it/ </a:t>
            </a:r>
            <a:endParaRPr lang="en-GB" sz="2000" b="0" strike="noStrike" spc="-1" dirty="0">
              <a:latin typeface="Arial"/>
            </a:endParaRPr>
          </a:p>
        </p:txBody>
      </p:sp>
      <p:sp>
        <p:nvSpPr>
          <p:cNvPr id="158"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36B67E3-FDA8-4D2C-B6E0-15C91BA6D2AC}" type="slidenum">
              <a:rPr lang="en-GB" sz="1200" b="0" strike="noStrike" spc="-1">
                <a:solidFill>
                  <a:srgbClr val="000000"/>
                </a:solidFill>
                <a:latin typeface="+mn-lt"/>
                <a:ea typeface="+mn-ea"/>
              </a:rPr>
              <a:t>13</a:t>
            </a:fld>
            <a:endParaRPr lang="en-GB"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685800" y="1143000"/>
            <a:ext cx="5484813" cy="3084513"/>
          </a:xfrm>
          <a:prstGeom prst="rect">
            <a:avLst/>
          </a:prstGeom>
        </p:spPr>
      </p:sp>
      <p:sp>
        <p:nvSpPr>
          <p:cNvPr id="160" name="PlaceHolder 2"/>
          <p:cNvSpPr>
            <a:spLocks noGrp="1"/>
          </p:cNvSpPr>
          <p:nvPr>
            <p:ph type="body"/>
          </p:nvPr>
        </p:nvSpPr>
        <p:spPr>
          <a:xfrm>
            <a:off x="685800" y="4400640"/>
            <a:ext cx="5485320" cy="3599280"/>
          </a:xfrm>
          <a:prstGeom prst="rect">
            <a:avLst/>
          </a:prstGeom>
        </p:spPr>
        <p:txBody>
          <a:bodyPr lIns="0" tIns="0" rIns="0" bIns="0"/>
          <a:lstStyle/>
          <a:p>
            <a:endParaRPr lang="en-GB" sz="2000" b="0" strike="noStrike" spc="-1" dirty="0">
              <a:latin typeface="Arial"/>
            </a:endParaRPr>
          </a:p>
        </p:txBody>
      </p:sp>
      <p:sp>
        <p:nvSpPr>
          <p:cNvPr id="161"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0E0EE8A-6E28-40C5-865E-65DC5ED02F8A}" type="slidenum">
              <a:rPr lang="en-GB" sz="1200" b="0" strike="noStrike" spc="-1">
                <a:solidFill>
                  <a:srgbClr val="000000"/>
                </a:solidFill>
                <a:latin typeface="+mn-lt"/>
                <a:ea typeface="+mn-ea"/>
              </a:rPr>
              <a:t>14</a:t>
            </a:fld>
            <a:endParaRPr lang="en-GB"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r>
              <a:rPr lang="it-IT" dirty="0" smtClean="0"/>
              <a:t>Maggiori</a:t>
            </a:r>
            <a:r>
              <a:rPr lang="it-IT" baseline="0" dirty="0" smtClean="0"/>
              <a:t> info visita anche https://migrationdataportal.org/data?cm49=380&amp;focus=profile&amp;i=stock_abs_&amp;t=2017 </a:t>
            </a:r>
            <a:endParaRPr lang="en-GB" dirty="0"/>
          </a:p>
        </p:txBody>
      </p:sp>
      <p:sp>
        <p:nvSpPr>
          <p:cNvPr id="4" name="Segnaposto numero diapositiva 3"/>
          <p:cNvSpPr>
            <a:spLocks noGrp="1"/>
          </p:cNvSpPr>
          <p:nvPr>
            <p:ph type="sldNum" idx="10"/>
          </p:nvPr>
        </p:nvSpPr>
        <p:spPr/>
        <p:txBody>
          <a:bodyPr/>
          <a:lstStyle/>
          <a:p>
            <a:pPr algn="r"/>
            <a:fld id="{116FF92D-A8FB-4F3B-A790-8DD3E04AC855}" type="slidenum">
              <a:rPr lang="en-GB" sz="1400" b="0" strike="noStrike" spc="-1" smtClean="0">
                <a:latin typeface="Times New Roman"/>
              </a:rPr>
              <a:t>15</a:t>
            </a:fld>
            <a:endParaRPr lang="en-GB" sz="1400" b="0" strike="noStrike" spc="-1">
              <a:latin typeface="Times New Roman"/>
            </a:endParaRPr>
          </a:p>
        </p:txBody>
      </p:sp>
    </p:spTree>
    <p:extLst>
      <p:ext uri="{BB962C8B-B14F-4D97-AF65-F5344CB8AC3E}">
        <p14:creationId xmlns:p14="http://schemas.microsoft.com/office/powerpoint/2010/main" val="368149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5800" y="1143000"/>
            <a:ext cx="5484813" cy="3084513"/>
          </a:xfrm>
          <a:prstGeom prst="rect">
            <a:avLst/>
          </a:prstGeom>
        </p:spPr>
      </p:sp>
      <p:sp>
        <p:nvSpPr>
          <p:cNvPr id="139" name="PlaceHolder 2"/>
          <p:cNvSpPr>
            <a:spLocks noGrp="1"/>
          </p:cNvSpPr>
          <p:nvPr>
            <p:ph type="body"/>
          </p:nvPr>
        </p:nvSpPr>
        <p:spPr>
          <a:xfrm>
            <a:off x="685800" y="4400640"/>
            <a:ext cx="5485320" cy="3599280"/>
          </a:xfrm>
          <a:prstGeom prst="rect">
            <a:avLst/>
          </a:prstGeom>
        </p:spPr>
        <p:txBody>
          <a:bodyPr lIns="0" tIns="0" rIns="0" bIns="0"/>
          <a:lstStyle/>
          <a:p>
            <a:pPr marL="216000" indent="-215280">
              <a:lnSpc>
                <a:spcPct val="100000"/>
              </a:lnSpc>
            </a:pPr>
            <a:r>
              <a:rPr lang="en-GB" sz="1200" b="0" strike="noStrike" spc="-1" dirty="0">
                <a:solidFill>
                  <a:srgbClr val="000000"/>
                </a:solidFill>
                <a:latin typeface="+mn-lt"/>
                <a:ea typeface="+mn-ea"/>
              </a:rPr>
              <a:t>Il </a:t>
            </a:r>
            <a:r>
              <a:rPr lang="en-GB" sz="1200" b="0" strike="noStrike" spc="-1" dirty="0" err="1">
                <a:solidFill>
                  <a:srgbClr val="000000"/>
                </a:solidFill>
                <a:latin typeface="+mn-lt"/>
                <a:ea typeface="+mn-ea"/>
              </a:rPr>
              <a:t>filmato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mostra</a:t>
            </a:r>
            <a:r>
              <a:rPr lang="en-GB" sz="1200" b="0" strike="noStrike" spc="-1" dirty="0">
                <a:solidFill>
                  <a:srgbClr val="000000"/>
                </a:solidFill>
                <a:latin typeface="+mn-lt"/>
                <a:ea typeface="+mn-ea"/>
              </a:rPr>
              <a:t> come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cambiati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confini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nell’ultimo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millennio</a:t>
            </a:r>
            <a:r>
              <a:rPr lang="en-GB" sz="1200" b="0" strike="noStrike" spc="-1" dirty="0">
                <a:solidFill>
                  <a:srgbClr val="000000"/>
                </a:solidFill>
                <a:latin typeface="+mn-lt"/>
                <a:ea typeface="+mn-ea"/>
              </a:rPr>
              <a:t>, come </a:t>
            </a:r>
            <a:r>
              <a:rPr lang="en-GB" sz="1200" b="0" strike="noStrike" spc="-1" dirty="0" err="1">
                <a:solidFill>
                  <a:srgbClr val="000000"/>
                </a:solidFill>
                <a:latin typeface="+mn-lt"/>
                <a:ea typeface="+mn-ea"/>
              </a:rPr>
              <a:t>imparato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lezioni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storia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Mostra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filmato</a:t>
            </a:r>
            <a:r>
              <a:rPr lang="en-GB" sz="1200" b="0" strike="noStrike" spc="-1" dirty="0">
                <a:solidFill>
                  <a:srgbClr val="000000"/>
                </a:solidFill>
                <a:latin typeface="+mn-lt"/>
                <a:ea typeface="+mn-ea"/>
              </a:rPr>
              <a:t> al </a:t>
            </a:r>
            <a:r>
              <a:rPr lang="en-GB" sz="1200" b="0" strike="noStrike" spc="-1" dirty="0" err="1">
                <a:solidFill>
                  <a:srgbClr val="000000"/>
                </a:solidFill>
                <a:latin typeface="+mn-lt"/>
                <a:ea typeface="+mn-ea"/>
              </a:rPr>
              <a:t>gruppo</a:t>
            </a:r>
            <a:r>
              <a:rPr lang="en-GB" sz="1200" b="0" strike="noStrike" spc="-1" dirty="0">
                <a:solidFill>
                  <a:srgbClr val="000000"/>
                </a:solidFill>
                <a:latin typeface="+mn-lt"/>
                <a:ea typeface="+mn-ea"/>
              </a:rPr>
              <a:t>: </a:t>
            </a:r>
            <a:r>
              <a:rPr lang="en-GB" sz="1200" b="0" u="sng" strike="noStrike" spc="-1" dirty="0">
                <a:solidFill>
                  <a:srgbClr val="000000"/>
                </a:solidFill>
                <a:uFillTx/>
                <a:latin typeface="+mn-lt"/>
                <a:ea typeface="+mn-ea"/>
                <a:hlinkClick r:id="rId3"/>
              </a:rPr>
              <a:t>https://www.youtube.com/watch?v=OmMcmEpfb0M</a:t>
            </a:r>
            <a:r>
              <a:rPr lang="en-GB" sz="1200" b="0" strike="noStrike" spc="-1" dirty="0">
                <a:solidFill>
                  <a:srgbClr val="000000"/>
                </a:solidFill>
                <a:latin typeface="+mn-lt"/>
                <a:ea typeface="+mn-ea"/>
              </a:rPr>
              <a:t>. </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1" strike="noStrike" spc="-1" dirty="0" err="1">
                <a:solidFill>
                  <a:srgbClr val="000000"/>
                </a:solidFill>
                <a:latin typeface="+mn-lt"/>
                <a:ea typeface="+mn-ea"/>
              </a:rPr>
              <a:t>Attività</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0" strike="noStrike" spc="-1" dirty="0" err="1">
                <a:solidFill>
                  <a:srgbClr val="000000"/>
                </a:solidFill>
                <a:latin typeface="+mn-lt"/>
                <a:ea typeface="+mn-ea"/>
              </a:rPr>
              <a:t>Spiega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giovani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 </a:t>
            </a:r>
            <a:r>
              <a:rPr lang="en-GB" sz="1200" b="0" strike="noStrike" spc="-1" dirty="0" err="1">
                <a:solidFill>
                  <a:srgbClr val="000000"/>
                </a:solidFill>
                <a:latin typeface="+mn-lt"/>
                <a:ea typeface="+mn-ea"/>
              </a:rPr>
              <a:t>Storia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spesso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imparano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nomi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Paesi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stranieri</a:t>
            </a:r>
            <a:r>
              <a:rPr lang="en-GB" sz="1200" b="0" strike="noStrike" spc="-1" dirty="0">
                <a:solidFill>
                  <a:srgbClr val="000000"/>
                </a:solidFill>
                <a:latin typeface="+mn-lt"/>
                <a:ea typeface="+mn-ea"/>
              </a:rPr>
              <a:t>, Re, date di </a:t>
            </a:r>
            <a:r>
              <a:rPr lang="en-GB" sz="1200" b="0" strike="noStrike" spc="-1" dirty="0" err="1">
                <a:solidFill>
                  <a:srgbClr val="000000"/>
                </a:solidFill>
                <a:latin typeface="+mn-lt"/>
                <a:ea typeface="+mn-ea"/>
              </a:rPr>
              <a:t>battaglie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ed</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eventi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importanti</a:t>
            </a:r>
            <a:r>
              <a:rPr lang="en-GB" sz="1200" b="0" strike="noStrike" spc="-1" dirty="0">
                <a:solidFill>
                  <a:srgbClr val="000000"/>
                </a:solidFill>
                <a:latin typeface="+mn-lt"/>
                <a:ea typeface="+mn-ea"/>
              </a:rPr>
              <a:t>. Ma al di </a:t>
            </a:r>
            <a:r>
              <a:rPr lang="en-GB" sz="1200" b="0" strike="noStrike" spc="-1" dirty="0" err="1">
                <a:solidFill>
                  <a:srgbClr val="000000"/>
                </a:solidFill>
                <a:latin typeface="+mn-lt"/>
                <a:ea typeface="+mn-ea"/>
              </a:rPr>
              <a:t>là</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battaglie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regni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date, </a:t>
            </a:r>
            <a:r>
              <a:rPr lang="en-GB" sz="1200" b="0" strike="noStrike" spc="-1" dirty="0" err="1">
                <a:solidFill>
                  <a:srgbClr val="000000"/>
                </a:solidFill>
                <a:latin typeface="+mn-lt"/>
                <a:ea typeface="+mn-ea"/>
              </a:rPr>
              <a:t>quali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erano</a:t>
            </a:r>
            <a:r>
              <a:rPr lang="en-GB" sz="1200" b="0" strike="noStrike" spc="-1" dirty="0">
                <a:solidFill>
                  <a:srgbClr val="000000"/>
                </a:solidFill>
                <a:latin typeface="+mn-lt"/>
                <a:ea typeface="+mn-ea"/>
              </a:rPr>
              <a:t> le </a:t>
            </a:r>
            <a:r>
              <a:rPr lang="en-GB" sz="1200" b="0" strike="noStrike" spc="-1" dirty="0" err="1">
                <a:solidFill>
                  <a:srgbClr val="000000"/>
                </a:solidFill>
                <a:latin typeface="+mn-lt"/>
                <a:ea typeface="+mn-ea"/>
              </a:rPr>
              <a:t>conseguenze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cambiamenti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confini</a:t>
            </a:r>
            <a:r>
              <a:rPr lang="en-GB" sz="1200" b="0" strike="noStrike" spc="-1" dirty="0">
                <a:solidFill>
                  <a:srgbClr val="000000"/>
                </a:solidFill>
                <a:latin typeface="+mn-lt"/>
                <a:ea typeface="+mn-ea"/>
              </a:rPr>
              <a:t> per le </a:t>
            </a:r>
            <a:r>
              <a:rPr lang="en-GB" sz="1200" b="0" strike="noStrike" spc="-1" dirty="0" err="1">
                <a:solidFill>
                  <a:srgbClr val="000000"/>
                </a:solidFill>
                <a:latin typeface="+mn-lt"/>
                <a:ea typeface="+mn-ea"/>
              </a:rPr>
              <a:t>persone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vivevano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continente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europeo</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0" strike="noStrike" spc="-1" dirty="0" err="1">
                <a:solidFill>
                  <a:srgbClr val="000000"/>
                </a:solidFill>
                <a:latin typeface="+mn-lt"/>
                <a:ea typeface="+mn-ea"/>
              </a:rPr>
              <a:t>Chiedi</a:t>
            </a:r>
            <a:r>
              <a:rPr lang="en-GB" sz="1200" b="0" strike="noStrike" spc="-1" dirty="0">
                <a:solidFill>
                  <a:srgbClr val="000000"/>
                </a:solidFill>
                <a:latin typeface="+mn-lt"/>
                <a:ea typeface="+mn-ea"/>
              </a:rPr>
              <a:t> a </a:t>
            </a:r>
            <a:r>
              <a:rPr lang="en-GB" sz="1200" b="0" strike="noStrike" spc="-1" dirty="0" err="1">
                <a:solidFill>
                  <a:srgbClr val="000000"/>
                </a:solidFill>
                <a:latin typeface="+mn-lt"/>
                <a:ea typeface="+mn-ea"/>
              </a:rPr>
              <a:t>ogni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giovane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trovare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conseguenze</a:t>
            </a:r>
            <a:r>
              <a:rPr lang="en-GB" sz="1200" b="0" strike="noStrike" spc="-1" dirty="0">
                <a:solidFill>
                  <a:srgbClr val="000000"/>
                </a:solidFill>
                <a:latin typeface="+mn-lt"/>
                <a:ea typeface="+mn-ea"/>
              </a:rPr>
              <a:t> e di </a:t>
            </a:r>
            <a:r>
              <a:rPr lang="en-GB" sz="1200" b="0" strike="noStrike" spc="-1" dirty="0" err="1">
                <a:solidFill>
                  <a:srgbClr val="000000"/>
                </a:solidFill>
                <a:latin typeface="+mn-lt"/>
                <a:ea typeface="+mn-ea"/>
              </a:rPr>
              <a:t>scriverle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foglio</a:t>
            </a:r>
            <a:r>
              <a:rPr lang="en-GB" sz="1200" b="0" strike="noStrike" spc="-1" dirty="0">
                <a:solidFill>
                  <a:srgbClr val="000000"/>
                </a:solidFill>
                <a:latin typeface="+mn-lt"/>
                <a:ea typeface="+mn-ea"/>
              </a:rPr>
              <a:t> per poi </a:t>
            </a:r>
            <a:r>
              <a:rPr lang="en-GB" sz="1200" b="0" strike="noStrike" spc="-1" dirty="0" err="1">
                <a:solidFill>
                  <a:srgbClr val="000000"/>
                </a:solidFill>
                <a:latin typeface="+mn-lt"/>
                <a:ea typeface="+mn-ea"/>
              </a:rPr>
              <a:t>trascriverle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tutte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lavagna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Alcuni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esempi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possono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essere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schiavitù</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religione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imposta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carestie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nuove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lingue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leggi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diritti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diversi</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buClr>
                <a:srgbClr val="000000"/>
              </a:buClr>
              <a:buFont typeface="Arial"/>
              <a:buChar char="•"/>
            </a:pPr>
            <a:r>
              <a:rPr lang="en-GB" sz="1200" b="0" strike="noStrike" spc="-1" dirty="0">
                <a:solidFill>
                  <a:srgbClr val="000000"/>
                </a:solidFill>
                <a:latin typeface="+mn-lt"/>
                <a:ea typeface="+mn-ea"/>
              </a:rPr>
              <a:t>Ci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somiglianze</a:t>
            </a:r>
            <a:r>
              <a:rPr lang="en-GB" sz="1200" b="0" strike="noStrike" spc="-1" dirty="0">
                <a:solidFill>
                  <a:srgbClr val="000000"/>
                </a:solidFill>
                <a:latin typeface="+mn-lt"/>
                <a:ea typeface="+mn-ea"/>
              </a:rPr>
              <a:t> con </a:t>
            </a:r>
            <a:r>
              <a:rPr lang="en-GB" sz="1200" b="0" strike="noStrike" spc="-1" dirty="0" err="1">
                <a:solidFill>
                  <a:srgbClr val="000000"/>
                </a:solidFill>
                <a:latin typeface="+mn-lt"/>
                <a:ea typeface="+mn-ea"/>
              </a:rPr>
              <a:t>l’epoca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contemporanea</a:t>
            </a:r>
            <a:r>
              <a:rPr lang="en-GB" sz="1200" b="0" strike="noStrike" spc="-1" dirty="0" smtClean="0">
                <a:solidFill>
                  <a:srgbClr val="000000"/>
                </a:solidFill>
                <a:latin typeface="+mn-lt"/>
                <a:ea typeface="+mn-ea"/>
              </a:rPr>
              <a:t>?</a:t>
            </a:r>
          </a:p>
          <a:p>
            <a:pPr marL="720" indent="0">
              <a:lnSpc>
                <a:spcPct val="100000"/>
              </a:lnSpc>
              <a:buClr>
                <a:srgbClr val="000000"/>
              </a:buClr>
              <a:buFont typeface="Arial"/>
              <a:buNone/>
            </a:pPr>
            <a:endParaRPr lang="it-IT" sz="1200" b="0" strike="noStrike" spc="-1" dirty="0" smtClean="0">
              <a:solidFill>
                <a:srgbClr val="000000"/>
              </a:solidFill>
              <a:latin typeface="+mn-lt"/>
              <a:ea typeface="+mn-ea"/>
            </a:endParaRPr>
          </a:p>
          <a:p>
            <a:pPr marL="720" indent="0">
              <a:lnSpc>
                <a:spcPct val="100000"/>
              </a:lnSpc>
              <a:buClr>
                <a:srgbClr val="000000"/>
              </a:buClr>
              <a:buFont typeface="Arial"/>
              <a:buNone/>
            </a:pPr>
            <a:r>
              <a:rPr lang="it-IT" sz="1200" b="0" strike="noStrike" spc="-1" dirty="0" smtClean="0">
                <a:solidFill>
                  <a:srgbClr val="000000"/>
                </a:solidFill>
                <a:latin typeface="+mn-lt"/>
                <a:ea typeface="+mn-ea"/>
              </a:rPr>
              <a:t>Per un</a:t>
            </a:r>
            <a:r>
              <a:rPr lang="it-IT" sz="1200" b="0" strike="noStrike" spc="-1" baseline="0" dirty="0" smtClean="0">
                <a:solidFill>
                  <a:srgbClr val="000000"/>
                </a:solidFill>
                <a:latin typeface="+mn-lt"/>
                <a:ea typeface="+mn-ea"/>
              </a:rPr>
              <a:t> maggiore approfondimento sulla dimensione storica recente delle migrazioni https://sfyouth.eu/toolkit/explore_global_issues/Refugees/Refugees-CriticalThinkingActivityAdditionalBackgroundInformation_it.pdf </a:t>
            </a:r>
            <a:endParaRPr lang="en-GB" sz="1200" b="0" strike="noStrike" spc="-1" dirty="0">
              <a:latin typeface="Arial"/>
            </a:endParaRPr>
          </a:p>
          <a:p>
            <a:pPr marL="216000" indent="-215280">
              <a:lnSpc>
                <a:spcPct val="100000"/>
              </a:lnSpc>
            </a:pPr>
            <a:endParaRPr lang="en-GB" sz="1200" b="0" strike="noStrike" spc="-1" dirty="0">
              <a:latin typeface="Arial"/>
            </a:endParaRPr>
          </a:p>
        </p:txBody>
      </p:sp>
      <p:sp>
        <p:nvSpPr>
          <p:cNvPr id="140"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2A8E7C0-3A53-410A-8B68-0D6843D2B724}" type="slidenum">
              <a:rPr lang="en-GB" sz="1200" b="0" strike="noStrike" spc="-1">
                <a:solidFill>
                  <a:srgbClr val="000000"/>
                </a:solidFill>
                <a:latin typeface="+mn-lt"/>
                <a:ea typeface="+mn-ea"/>
              </a:rPr>
              <a:t>5</a:t>
            </a:fld>
            <a:endParaRPr lang="en-GB"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84813" cy="3084513"/>
          </a:xfrm>
          <a:prstGeom prst="rect">
            <a:avLst/>
          </a:prstGeom>
        </p:spPr>
      </p:sp>
      <p:sp>
        <p:nvSpPr>
          <p:cNvPr id="142" name="PlaceHolder 2"/>
          <p:cNvSpPr>
            <a:spLocks noGrp="1"/>
          </p:cNvSpPr>
          <p:nvPr>
            <p:ph type="body"/>
          </p:nvPr>
        </p:nvSpPr>
        <p:spPr>
          <a:xfrm>
            <a:off x="685800" y="4400640"/>
            <a:ext cx="5485320" cy="3599280"/>
          </a:xfrm>
          <a:prstGeom prst="rect">
            <a:avLst/>
          </a:prstGeom>
        </p:spPr>
        <p:txBody>
          <a:bodyPr lIns="0" tIns="0" rIns="0" bIns="0"/>
          <a:lstStyle/>
          <a:p>
            <a:pPr marL="216000" indent="-215640">
              <a:lnSpc>
                <a:spcPct val="100000"/>
              </a:lnSpc>
            </a:pPr>
            <a:r>
              <a:rPr lang="en-GB" sz="1200" b="0" strike="noStrike" spc="-1" dirty="0">
                <a:solidFill>
                  <a:srgbClr val="000000"/>
                </a:solidFill>
                <a:latin typeface="+mn-lt"/>
                <a:ea typeface="+mn-ea"/>
              </a:rPr>
              <a:t>Le </a:t>
            </a:r>
            <a:r>
              <a:rPr lang="en-GB" sz="1200" b="0" strike="noStrike" spc="-1" dirty="0" err="1">
                <a:solidFill>
                  <a:srgbClr val="000000"/>
                </a:solidFill>
                <a:latin typeface="+mn-lt"/>
                <a:ea typeface="+mn-ea"/>
              </a:rPr>
              <a:t>principali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agenzie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internazionali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occupano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migrazioni</a:t>
            </a:r>
            <a:r>
              <a:rPr lang="en-GB" sz="1200" b="0" strike="noStrike" spc="-1" dirty="0">
                <a:solidFill>
                  <a:srgbClr val="000000"/>
                </a:solidFill>
                <a:latin typeface="+mn-lt"/>
                <a:ea typeface="+mn-ea"/>
              </a:rPr>
              <a:t> (UNHCR, IOM e ILO) </a:t>
            </a:r>
            <a:r>
              <a:rPr lang="en-GB" sz="1200" b="0" strike="noStrike" spc="-1" dirty="0" err="1">
                <a:solidFill>
                  <a:srgbClr val="000000"/>
                </a:solidFill>
                <a:latin typeface="+mn-lt"/>
                <a:ea typeface="+mn-ea"/>
              </a:rPr>
              <a:t>concordano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principali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gruppi</a:t>
            </a:r>
            <a:r>
              <a:rPr lang="en-GB" sz="1200" b="0" strike="noStrike" spc="-1" dirty="0">
                <a:solidFill>
                  <a:srgbClr val="000000"/>
                </a:solidFill>
                <a:latin typeface="+mn-lt"/>
                <a:ea typeface="+mn-ea"/>
              </a:rPr>
              <a:t> di cause”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spingono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persona a </a:t>
            </a:r>
            <a:r>
              <a:rPr lang="en-GB" sz="1200" b="0" strike="noStrike" spc="-1" dirty="0" err="1">
                <a:solidFill>
                  <a:srgbClr val="000000"/>
                </a:solidFill>
                <a:latin typeface="+mn-lt"/>
                <a:ea typeface="+mn-ea"/>
              </a:rPr>
              <a:t>lasciare</a:t>
            </a:r>
            <a:r>
              <a:rPr lang="en-GB" sz="1200" b="0" strike="noStrike" spc="-1" dirty="0">
                <a:solidFill>
                  <a:srgbClr val="000000"/>
                </a:solidFill>
                <a:latin typeface="+mn-lt"/>
                <a:ea typeface="+mn-ea"/>
              </a:rPr>
              <a:t> la </a:t>
            </a:r>
            <a:r>
              <a:rPr lang="en-GB" sz="1200" b="0" strike="noStrike" spc="-1" dirty="0" err="1">
                <a:solidFill>
                  <a:srgbClr val="000000"/>
                </a:solidFill>
                <a:latin typeface="+mn-lt"/>
                <a:ea typeface="+mn-ea"/>
              </a:rPr>
              <a:t>propria</a:t>
            </a:r>
            <a:r>
              <a:rPr lang="en-GB" sz="1200" b="0" strike="noStrike" spc="-1" dirty="0">
                <a:solidFill>
                  <a:srgbClr val="000000"/>
                </a:solidFill>
                <a:latin typeface="+mn-lt"/>
                <a:ea typeface="+mn-ea"/>
              </a:rPr>
              <a:t> terra.</a:t>
            </a:r>
            <a:endParaRPr lang="en-GB" sz="1200" b="0" strike="noStrike" spc="-1" dirty="0">
              <a:latin typeface="Arial"/>
            </a:endParaRPr>
          </a:p>
          <a:p>
            <a:pPr marL="216000" indent="-215640">
              <a:lnSpc>
                <a:spcPct val="100000"/>
              </a:lnSpc>
            </a:pPr>
            <a:endParaRPr lang="en-GB" sz="1200" b="0" strike="noStrike" spc="-1" dirty="0">
              <a:latin typeface="Arial"/>
            </a:endParaRPr>
          </a:p>
          <a:p>
            <a:pPr marL="216000" indent="-215640">
              <a:lnSpc>
                <a:spcPct val="100000"/>
              </a:lnSpc>
            </a:pPr>
            <a:r>
              <a:rPr lang="en-GB" sz="1200" b="0" strike="noStrike" spc="-1" dirty="0" err="1">
                <a:solidFill>
                  <a:srgbClr val="000000"/>
                </a:solidFill>
                <a:latin typeface="+mn-lt"/>
                <a:ea typeface="+mn-ea"/>
              </a:rPr>
              <a:t>Oltre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principali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gruppi</a:t>
            </a:r>
            <a:r>
              <a:rPr lang="en-GB" sz="1200" b="0" strike="noStrike" spc="-1" dirty="0">
                <a:solidFill>
                  <a:srgbClr val="000000"/>
                </a:solidFill>
                <a:latin typeface="+mn-lt"/>
                <a:ea typeface="+mn-ea"/>
              </a:rPr>
              <a:t> di cause” </a:t>
            </a:r>
            <a:r>
              <a:rPr lang="en-GB" sz="1200" b="0" strike="noStrike" spc="-1" dirty="0" err="1">
                <a:solidFill>
                  <a:srgbClr val="000000"/>
                </a:solidFill>
                <a:latin typeface="+mn-lt"/>
                <a:ea typeface="+mn-ea"/>
              </a:rPr>
              <a:t>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aggiunti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ulteriori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elementi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quali</a:t>
            </a:r>
            <a:r>
              <a:rPr lang="en-GB" sz="1200" b="0" strike="noStrike" spc="-1" dirty="0">
                <a:solidFill>
                  <a:srgbClr val="000000"/>
                </a:solidFill>
                <a:latin typeface="+mn-lt"/>
                <a:ea typeface="+mn-ea"/>
              </a:rPr>
              <a:t>:</a:t>
            </a:r>
            <a:endParaRPr lang="en-GB" sz="1200" b="0" strike="noStrike" spc="-1" dirty="0">
              <a:latin typeface="Arial"/>
            </a:endParaRPr>
          </a:p>
          <a:p>
            <a:pPr marL="216000" indent="-215640">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marL="171360" indent="-170280">
              <a:lnSpc>
                <a:spcPct val="100000"/>
              </a:lnSpc>
              <a:buClr>
                <a:srgbClr val="000000"/>
              </a:buClr>
              <a:buFont typeface="Arial"/>
              <a:buChar char="•"/>
            </a:pPr>
            <a:r>
              <a:rPr lang="en-GB" sz="1200" b="0" strike="noStrike" spc="-1" dirty="0" err="1">
                <a:solidFill>
                  <a:srgbClr val="000000"/>
                </a:solidFill>
                <a:latin typeface="+mn-lt"/>
                <a:ea typeface="+mn-ea"/>
              </a:rPr>
              <a:t>l'informazione</a:t>
            </a:r>
            <a:r>
              <a:rPr lang="en-GB" sz="1200" b="0" strike="noStrike" spc="-1" dirty="0">
                <a:solidFill>
                  <a:srgbClr val="000000"/>
                </a:solidFill>
                <a:latin typeface="+mn-lt"/>
                <a:ea typeface="+mn-ea"/>
              </a:rPr>
              <a:t> e le </a:t>
            </a:r>
            <a:r>
              <a:rPr lang="en-GB" sz="1200" b="0" strike="noStrike" spc="-1" dirty="0" err="1">
                <a:solidFill>
                  <a:srgbClr val="000000"/>
                </a:solidFill>
                <a:latin typeface="+mn-lt"/>
                <a:ea typeface="+mn-ea"/>
              </a:rPr>
              <a:t>rivoluzioni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comunicazione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due </a:t>
            </a:r>
            <a:r>
              <a:rPr lang="en-GB" sz="1200" b="0" strike="noStrike" spc="-1" dirty="0" err="1">
                <a:solidFill>
                  <a:srgbClr val="000000"/>
                </a:solidFill>
                <a:latin typeface="+mn-lt"/>
                <a:ea typeface="+mn-ea"/>
              </a:rPr>
              <a:t>elementi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contribuiscono</a:t>
            </a:r>
            <a:r>
              <a:rPr lang="en-GB" sz="1200" b="0" strike="noStrike" spc="-1" dirty="0">
                <a:solidFill>
                  <a:srgbClr val="000000"/>
                </a:solidFill>
                <a:latin typeface="+mn-lt"/>
                <a:ea typeface="+mn-ea"/>
              </a:rPr>
              <a:t> al </a:t>
            </a:r>
            <a:r>
              <a:rPr lang="en-GB" sz="1200" b="0" strike="noStrike" spc="-1" dirty="0" err="1">
                <a:solidFill>
                  <a:srgbClr val="000000"/>
                </a:solidFill>
                <a:latin typeface="+mn-lt"/>
                <a:ea typeface="+mn-ea"/>
              </a:rPr>
              <a:t>movimento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persone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grande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scala</a:t>
            </a:r>
            <a:r>
              <a:rPr lang="en-GB" sz="1200" b="0" strike="noStrike" spc="-1" dirty="0">
                <a:solidFill>
                  <a:srgbClr val="000000"/>
                </a:solidFill>
                <a:latin typeface="+mn-lt"/>
                <a:ea typeface="+mn-ea"/>
              </a:rPr>
              <a:t>;</a:t>
            </a:r>
            <a:endParaRPr lang="en-GB" sz="1200" b="0" strike="noStrike" spc="-1" dirty="0">
              <a:latin typeface="Arial"/>
            </a:endParaRPr>
          </a:p>
          <a:p>
            <a:pPr marL="171360" indent="-170280">
              <a:lnSpc>
                <a:spcPct val="100000"/>
              </a:lnSpc>
              <a:buClr>
                <a:srgbClr val="000000"/>
              </a:buClr>
              <a:buFont typeface="Arial"/>
              <a:buChar char="•"/>
            </a:pPr>
            <a:r>
              <a:rPr lang="en-GB" sz="1200" b="0" strike="noStrike" spc="-1" dirty="0">
                <a:solidFill>
                  <a:srgbClr val="000000"/>
                </a:solidFill>
                <a:latin typeface="+mn-lt"/>
                <a:ea typeface="+mn-ea"/>
              </a:rPr>
              <a:t>le </a:t>
            </a:r>
            <a:r>
              <a:rPr lang="en-GB" sz="1200" b="0" strike="noStrike" spc="-1" dirty="0" err="1">
                <a:solidFill>
                  <a:srgbClr val="000000"/>
                </a:solidFill>
                <a:latin typeface="+mn-lt"/>
                <a:ea typeface="+mn-ea"/>
              </a:rPr>
              <a:t>tendenze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demografiche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popolazione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industrializzata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invecchia</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popolazione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giovanile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senza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lavoro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esponenzialmente</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espansione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soprattutto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società</a:t>
            </a:r>
            <a:r>
              <a:rPr lang="en-GB" sz="1200" b="0" strike="noStrike" spc="-1" dirty="0">
                <a:solidFill>
                  <a:srgbClr val="000000"/>
                </a:solidFill>
                <a:latin typeface="+mn-lt"/>
                <a:ea typeface="+mn-ea"/>
              </a:rPr>
              <a:t> in via di </a:t>
            </a:r>
            <a:r>
              <a:rPr lang="en-GB" sz="1200" b="0" strike="noStrike" spc="-1" dirty="0" err="1">
                <a:solidFill>
                  <a:srgbClr val="000000"/>
                </a:solidFill>
                <a:latin typeface="+mn-lt"/>
                <a:ea typeface="+mn-ea"/>
              </a:rPr>
              <a:t>sviluppo</a:t>
            </a:r>
            <a:r>
              <a:rPr lang="en-GB" sz="1200" b="0" strike="noStrike" spc="-1" dirty="0">
                <a:solidFill>
                  <a:srgbClr val="000000"/>
                </a:solidFill>
                <a:latin typeface="+mn-lt"/>
                <a:ea typeface="+mn-ea"/>
              </a:rPr>
              <a:t>;</a:t>
            </a:r>
            <a:endParaRPr lang="en-GB" sz="1200" b="0" strike="noStrike" spc="-1" dirty="0">
              <a:latin typeface="Arial"/>
            </a:endParaRPr>
          </a:p>
          <a:p>
            <a:pPr marL="171360" indent="-170280">
              <a:lnSpc>
                <a:spcPct val="100000"/>
              </a:lnSpc>
              <a:buClr>
                <a:srgbClr val="000000"/>
              </a:buClr>
              <a:buFont typeface="Arial"/>
              <a:buChar char="•"/>
            </a:pPr>
            <a:r>
              <a:rPr lang="en-GB" sz="1200" b="0" strike="noStrike" spc="-1" dirty="0">
                <a:solidFill>
                  <a:srgbClr val="000000"/>
                </a:solidFill>
                <a:latin typeface="+mn-lt"/>
                <a:ea typeface="+mn-ea"/>
              </a:rPr>
              <a:t>le </a:t>
            </a:r>
            <a:r>
              <a:rPr lang="en-GB" sz="1200" b="0" strike="noStrike" spc="-1" dirty="0" err="1">
                <a:solidFill>
                  <a:srgbClr val="000000"/>
                </a:solidFill>
                <a:latin typeface="+mn-lt"/>
                <a:ea typeface="+mn-ea"/>
              </a:rPr>
              <a:t>disparità</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sociali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ed</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economiche</a:t>
            </a:r>
            <a:r>
              <a:rPr lang="en-GB" sz="1200" b="0" strike="noStrike" spc="-1" dirty="0">
                <a:solidFill>
                  <a:srgbClr val="000000"/>
                </a:solidFill>
                <a:latin typeface="+mn-lt"/>
                <a:ea typeface="+mn-ea"/>
              </a:rPr>
              <a:t> </a:t>
            </a:r>
            <a:r>
              <a:rPr lang="en-GB" sz="1200" b="0" strike="noStrike" spc="-1" dirty="0" smtClean="0">
                <a:solidFill>
                  <a:srgbClr val="000000"/>
                </a:solidFill>
                <a:latin typeface="+mn-lt"/>
                <a:ea typeface="+mn-ea"/>
              </a:rPr>
              <a:t>Nord-</a:t>
            </a:r>
            <a:r>
              <a:rPr lang="en-GB" sz="1200" b="0" strike="noStrike" spc="-1" dirty="0" err="1" smtClean="0">
                <a:solidFill>
                  <a:srgbClr val="000000"/>
                </a:solidFill>
                <a:latin typeface="+mn-lt"/>
                <a:ea typeface="+mn-ea"/>
              </a:rPr>
              <a:t>Sud</a:t>
            </a:r>
            <a:endParaRPr lang="en-GB" sz="1200" b="0" strike="noStrike" spc="-1" dirty="0">
              <a:solidFill>
                <a:srgbClr val="000000"/>
              </a:solidFill>
              <a:latin typeface="+mn-lt"/>
              <a:ea typeface="+mn-ea"/>
            </a:endParaRPr>
          </a:p>
          <a:p>
            <a:pPr marL="171360" indent="-170280">
              <a:lnSpc>
                <a:spcPct val="100000"/>
              </a:lnSpc>
              <a:buClr>
                <a:srgbClr val="000000"/>
              </a:buClr>
              <a:buFont typeface="Arial"/>
              <a:buChar char="•"/>
            </a:pPr>
            <a:r>
              <a:rPr lang="it-IT" sz="1200" b="0" strike="noStrike" spc="-1" dirty="0" smtClean="0">
                <a:solidFill>
                  <a:srgbClr val="000000"/>
                </a:solidFill>
                <a:latin typeface="+mn-lt"/>
                <a:ea typeface="+mn-ea"/>
              </a:rPr>
              <a:t>Lo</a:t>
            </a:r>
            <a:r>
              <a:rPr lang="it-IT" sz="1200" b="0" strike="noStrike" spc="-1" baseline="0" dirty="0" smtClean="0">
                <a:solidFill>
                  <a:srgbClr val="000000"/>
                </a:solidFill>
                <a:latin typeface="+mn-lt"/>
                <a:ea typeface="+mn-ea"/>
              </a:rPr>
              <a:t> sfruttamento delle risorse naturali da parte delle multinazionali.</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err="1">
                <a:solidFill>
                  <a:srgbClr val="000000"/>
                </a:solidFill>
                <a:latin typeface="+mn-lt"/>
                <a:ea typeface="+mn-ea"/>
              </a:rPr>
              <a:t>Altre</a:t>
            </a:r>
            <a:r>
              <a:rPr lang="en-GB" sz="1200" b="0" strike="noStrike" spc="-1" dirty="0">
                <a:solidFill>
                  <a:srgbClr val="000000"/>
                </a:solidFill>
                <a:latin typeface="+mn-lt"/>
                <a:ea typeface="+mn-ea"/>
              </a:rPr>
              <a:t> cause, </a:t>
            </a:r>
            <a:r>
              <a:rPr lang="en-GB" sz="1200" b="0" strike="noStrike" spc="-1" dirty="0" err="1">
                <a:solidFill>
                  <a:srgbClr val="000000"/>
                </a:solidFill>
                <a:latin typeface="+mn-lt"/>
                <a:ea typeface="+mn-ea"/>
              </a:rPr>
              <a:t>identificate</a:t>
            </a:r>
            <a:r>
              <a:rPr lang="en-GB" sz="1200" b="0" strike="noStrike" spc="-1" dirty="0">
                <a:solidFill>
                  <a:srgbClr val="000000"/>
                </a:solidFill>
                <a:latin typeface="+mn-lt"/>
                <a:ea typeface="+mn-ea"/>
              </a:rPr>
              <a:t> da IOM </a:t>
            </a:r>
            <a:r>
              <a:rPr lang="en-GB" sz="1200" b="0" strike="noStrike" spc="-1" dirty="0" err="1">
                <a:solidFill>
                  <a:srgbClr val="000000"/>
                </a:solidFill>
                <a:latin typeface="+mn-lt"/>
                <a:ea typeface="+mn-ea"/>
              </a:rPr>
              <a:t>nell’ambito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valutazione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finalizzata</a:t>
            </a:r>
            <a:r>
              <a:rPr lang="en-GB" sz="1200" b="0" strike="noStrike" spc="-1" dirty="0">
                <a:solidFill>
                  <a:srgbClr val="000000"/>
                </a:solidFill>
                <a:latin typeface="+mn-lt"/>
                <a:ea typeface="+mn-ea"/>
              </a:rPr>
              <a:t> ad </a:t>
            </a:r>
            <a:r>
              <a:rPr lang="en-GB" sz="1200" b="0" strike="noStrike" spc="-1" dirty="0" err="1">
                <a:solidFill>
                  <a:srgbClr val="000000"/>
                </a:solidFill>
                <a:latin typeface="+mn-lt"/>
                <a:ea typeface="+mn-ea"/>
              </a:rPr>
              <a:t>identificare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fattori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chiave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migrazione </a:t>
            </a:r>
            <a:r>
              <a:rPr lang="en-GB" sz="1200" b="0" strike="noStrike" spc="-1" dirty="0" err="1">
                <a:solidFill>
                  <a:srgbClr val="000000"/>
                </a:solidFill>
                <a:latin typeface="+mn-lt"/>
                <a:ea typeface="+mn-ea"/>
              </a:rPr>
              <a:t>irregolare</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paesi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dell’Africa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occidentale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hanno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rilevato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le cause </a:t>
            </a:r>
            <a:r>
              <a:rPr lang="en-GB" sz="1200" b="0" strike="noStrike" spc="-1" dirty="0" err="1">
                <a:solidFill>
                  <a:srgbClr val="000000"/>
                </a:solidFill>
                <a:latin typeface="+mn-lt"/>
                <a:ea typeface="+mn-ea"/>
              </a:rPr>
              <a:t>principali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mancanza</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occupazione</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basso </a:t>
            </a:r>
            <a:r>
              <a:rPr lang="en-GB" sz="1200" b="0" strike="noStrike" spc="-1" dirty="0" err="1">
                <a:solidFill>
                  <a:srgbClr val="000000"/>
                </a:solidFill>
                <a:latin typeface="+mn-lt"/>
                <a:ea typeface="+mn-ea"/>
              </a:rPr>
              <a:t>reddito</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povertà</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corruzione</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senso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disperazione</a:t>
            </a:r>
            <a:r>
              <a:rPr lang="en-GB" sz="1200" b="0" strike="noStrike" spc="-1" dirty="0">
                <a:solidFill>
                  <a:srgbClr val="000000"/>
                </a:solidFill>
                <a:latin typeface="+mn-lt"/>
                <a:ea typeface="+mn-ea"/>
              </a:rPr>
              <a:t> (non </a:t>
            </a:r>
            <a:r>
              <a:rPr lang="en-GB" sz="1200" b="0" strike="noStrike" spc="-1" dirty="0" err="1">
                <a:solidFill>
                  <a:srgbClr val="000000"/>
                </a:solidFill>
                <a:latin typeface="+mn-lt"/>
                <a:ea typeface="+mn-ea"/>
              </a:rPr>
              <a:t>immaginare</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futuro</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sé</a:t>
            </a:r>
            <a:r>
              <a:rPr lang="en-GB" sz="1200" b="0" strike="noStrike" spc="-1" dirty="0">
                <a:solidFill>
                  <a:srgbClr val="000000"/>
                </a:solidFill>
                <a:latin typeface="+mn-lt"/>
                <a:ea typeface="+mn-ea"/>
              </a:rPr>
              <a:t> e per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propri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figli</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percezione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pervasiva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l'unico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modo</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avere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successo</a:t>
            </a:r>
            <a:r>
              <a:rPr lang="en-GB" sz="1200" b="0" strike="noStrike" spc="-1" dirty="0">
                <a:solidFill>
                  <a:srgbClr val="000000"/>
                </a:solidFill>
                <a:latin typeface="+mn-lt"/>
                <a:ea typeface="+mn-ea"/>
              </a:rPr>
              <a:t> è </a:t>
            </a:r>
            <a:r>
              <a:rPr lang="en-GB" sz="1200" b="0" strike="noStrike" spc="-1" dirty="0" err="1">
                <a:solidFill>
                  <a:srgbClr val="000000"/>
                </a:solidFill>
                <a:latin typeface="+mn-lt"/>
                <a:ea typeface="+mn-ea"/>
              </a:rPr>
              <a:t>migrare</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pressione</a:t>
            </a:r>
            <a:r>
              <a:rPr lang="en-GB" sz="1200" b="0" strike="noStrike" spc="-1" dirty="0">
                <a:solidFill>
                  <a:srgbClr val="000000"/>
                </a:solidFill>
                <a:latin typeface="+mn-lt"/>
                <a:ea typeface="+mn-ea"/>
              </a:rPr>
              <a:t> da parte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famiglia</a:t>
            </a:r>
            <a:r>
              <a:rPr lang="en-GB" sz="1200" b="0" strike="noStrike" spc="-1" dirty="0">
                <a:solidFill>
                  <a:srgbClr val="000000"/>
                </a:solidFill>
                <a:latin typeface="+mn-lt"/>
                <a:ea typeface="+mn-ea"/>
              </a:rPr>
              <a:t>, degli amici e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società</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percezione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una</a:t>
            </a:r>
            <a:r>
              <a:rPr lang="en-GB" sz="1200" b="0" strike="noStrike" spc="-1" dirty="0">
                <a:solidFill>
                  <a:srgbClr val="000000"/>
                </a:solidFill>
                <a:latin typeface="+mn-lt"/>
                <a:ea typeface="+mn-ea"/>
              </a:rPr>
              <a:t> vita </a:t>
            </a:r>
            <a:r>
              <a:rPr lang="en-GB" sz="1200" b="0" strike="noStrike" spc="-1" dirty="0" err="1">
                <a:solidFill>
                  <a:srgbClr val="000000"/>
                </a:solidFill>
                <a:latin typeface="+mn-lt"/>
                <a:ea typeface="+mn-ea"/>
              </a:rPr>
              <a:t>migliore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paesi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destinazione</a:t>
            </a:r>
            <a:r>
              <a:rPr lang="en-GB" sz="1200" b="0" strike="noStrike" spc="-1" dirty="0">
                <a:solidFill>
                  <a:srgbClr val="000000"/>
                </a:solidFill>
                <a:latin typeface="+mn-lt"/>
                <a:ea typeface="+mn-ea"/>
              </a:rPr>
              <a:t> </a:t>
            </a:r>
            <a:endParaRPr lang="en-GB" sz="1200" b="0" strike="noStrike" spc="-1" dirty="0">
              <a:latin typeface="Arial"/>
            </a:endParaRPr>
          </a:p>
          <a:p>
            <a:pPr>
              <a:lnSpc>
                <a:spcPct val="100000"/>
              </a:lnSpc>
            </a:pP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frustrazione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causata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dalle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difficoltà</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nell'ottenere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documenti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necessari</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viaggi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regolari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visti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presso</a:t>
            </a:r>
            <a:r>
              <a:rPr lang="en-GB" sz="1200" b="0" strike="noStrike" spc="-1" dirty="0">
                <a:solidFill>
                  <a:srgbClr val="000000"/>
                </a:solidFill>
                <a:latin typeface="+mn-lt"/>
                <a:ea typeface="+mn-ea"/>
              </a:rPr>
              <a:t> le </a:t>
            </a:r>
            <a:r>
              <a:rPr lang="en-GB" sz="1200" b="0" strike="noStrike" spc="-1" dirty="0" err="1">
                <a:solidFill>
                  <a:srgbClr val="000000"/>
                </a:solidFill>
                <a:latin typeface="+mn-lt"/>
                <a:ea typeface="+mn-ea"/>
              </a:rPr>
              <a:t>Ambasciate</a:t>
            </a:r>
            <a:r>
              <a:rPr lang="en-GB" sz="1200" b="0" strike="noStrike" spc="-1" dirty="0">
                <a:solidFill>
                  <a:srgbClr val="000000"/>
                </a:solidFill>
                <a:latin typeface="+mn-lt"/>
                <a:ea typeface="+mn-ea"/>
              </a:rPr>
              <a:t>).</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endParaRPr lang="en-GB" sz="1200" b="0" strike="noStrike" spc="-1" dirty="0">
              <a:latin typeface="Arial"/>
            </a:endParaRPr>
          </a:p>
        </p:txBody>
      </p:sp>
      <p:sp>
        <p:nvSpPr>
          <p:cNvPr id="143"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2E54F54-06AC-4202-A5F6-8193D46A3293}" type="slidenum">
              <a:rPr lang="en-GB" sz="1200" b="0" strike="noStrike" spc="-1">
                <a:solidFill>
                  <a:srgbClr val="000000"/>
                </a:solidFill>
                <a:latin typeface="+mn-lt"/>
                <a:ea typeface="+mn-ea"/>
              </a:rPr>
              <a:t>6</a:t>
            </a:fld>
            <a:endParaRPr lang="en-GB"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5800" y="1143000"/>
            <a:ext cx="5484813" cy="3084513"/>
          </a:xfrm>
          <a:prstGeom prst="rect">
            <a:avLst/>
          </a:prstGeom>
        </p:spPr>
      </p:sp>
      <p:sp>
        <p:nvSpPr>
          <p:cNvPr id="145" name="PlaceHolder 2"/>
          <p:cNvSpPr>
            <a:spLocks noGrp="1"/>
          </p:cNvSpPr>
          <p:nvPr>
            <p:ph type="body"/>
          </p:nvPr>
        </p:nvSpPr>
        <p:spPr>
          <a:xfrm>
            <a:off x="685800" y="4400640"/>
            <a:ext cx="5485320" cy="3599280"/>
          </a:xfrm>
          <a:prstGeom prst="rect">
            <a:avLst/>
          </a:prstGeom>
        </p:spPr>
        <p:txBody>
          <a:bodyPr lIns="0" tIns="0" rIns="0" bIns="0"/>
          <a:lstStyle/>
          <a:p>
            <a:pPr>
              <a:lnSpc>
                <a:spcPct val="100000"/>
              </a:lnSpc>
            </a:pPr>
            <a:endParaRPr lang="it-IT" sz="1200" b="0" strike="noStrike" spc="-1" dirty="0" smtClean="0">
              <a:latin typeface="Arial"/>
            </a:endParaRPr>
          </a:p>
          <a:p>
            <a:pPr>
              <a:lnSpc>
                <a:spcPct val="100000"/>
              </a:lnSpc>
            </a:pPr>
            <a:r>
              <a:rPr lang="it-IT" sz="1200" b="0" strike="noStrike" spc="-1" dirty="0" smtClean="0">
                <a:latin typeface="Arial"/>
              </a:rPr>
              <a:t>Per</a:t>
            </a:r>
            <a:r>
              <a:rPr lang="it-IT" sz="1200" b="0" strike="noStrike" spc="-1" baseline="0" dirty="0" smtClean="0">
                <a:latin typeface="Arial"/>
              </a:rPr>
              <a:t> maggiori informazioni </a:t>
            </a:r>
            <a:r>
              <a:rPr lang="en-GB" sz="1200" b="0" strike="noStrike" spc="-1" dirty="0" smtClean="0">
                <a:latin typeface="+mn-lt"/>
              </a:rPr>
              <a:t>https://migrationdataportal.org/themes/gender </a:t>
            </a:r>
            <a:endParaRPr lang="en-GB" sz="1200" b="0" strike="noStrike" spc="-1" dirty="0">
              <a:latin typeface="Arial"/>
            </a:endParaRPr>
          </a:p>
        </p:txBody>
      </p:sp>
      <p:sp>
        <p:nvSpPr>
          <p:cNvPr id="146"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76EB9A8-77D5-429C-9C1E-B59084123C0F}" type="slidenum">
              <a:rPr lang="en-GB" sz="1200" b="0" strike="noStrike" spc="-1">
                <a:solidFill>
                  <a:srgbClr val="000000"/>
                </a:solidFill>
                <a:latin typeface="+mn-lt"/>
                <a:ea typeface="+mn-ea"/>
              </a:rPr>
              <a:t>7</a:t>
            </a:fld>
            <a:endParaRPr lang="en-GB"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5800" y="1143000"/>
            <a:ext cx="5484813" cy="3084513"/>
          </a:xfrm>
          <a:prstGeom prst="rect">
            <a:avLst/>
          </a:prstGeom>
        </p:spPr>
      </p:sp>
      <p:sp>
        <p:nvSpPr>
          <p:cNvPr id="145" name="PlaceHolder 2"/>
          <p:cNvSpPr>
            <a:spLocks noGrp="1"/>
          </p:cNvSpPr>
          <p:nvPr>
            <p:ph type="body"/>
          </p:nvPr>
        </p:nvSpPr>
        <p:spPr>
          <a:xfrm>
            <a:off x="685800" y="4400640"/>
            <a:ext cx="5485320" cy="359928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Nel 2016 la nazionalità con maggior numero di arrivi via mare è stata la Nigeria, con un particolare aumento di donne e di minori (rispettivamente 11.009 e 3.040 nel 2016, rispetto a circa 5.000 donne e 900 minori non accompagnati nel 2015). Rispetto al 2014 il numero delle donne nigeriane arrivate via mare è aumentato del 600 per cento (da 1.500 nel 2014 a 11.000 nel 2016). L'OIM Stima che circa l'80% di queste ragazze siano potenziali vittime di tratta a scopo di sfruttamento sessuale.</a:t>
            </a:r>
            <a:endParaRPr lang="en-GB" sz="1200" kern="1200" dirty="0" smtClean="0">
              <a:solidFill>
                <a:schemeClr val="tx1"/>
              </a:solidFill>
              <a:effectLst/>
              <a:latin typeface="+mn-lt"/>
              <a:ea typeface="+mn-ea"/>
              <a:cs typeface="+mn-cs"/>
            </a:endParaRPr>
          </a:p>
          <a:p>
            <a:pPr>
              <a:lnSpc>
                <a:spcPct val="100000"/>
              </a:lnSpc>
            </a:pPr>
            <a:endParaRPr lang="it-IT" sz="1200" b="0" strike="noStrike" spc="-1" dirty="0" smtClean="0">
              <a:latin typeface="+mn-lt"/>
            </a:endParaRPr>
          </a:p>
          <a:p>
            <a:pPr>
              <a:lnSpc>
                <a:spcPct val="100000"/>
              </a:lnSpc>
            </a:pPr>
            <a:r>
              <a:rPr lang="it-IT" sz="1200" b="0" strike="noStrike" spc="-1" dirty="0" smtClean="0">
                <a:latin typeface="+mn-lt"/>
              </a:rPr>
              <a:t>Fonte OIM Rapporto – La tratta di esseri umani attraverso la</a:t>
            </a:r>
            <a:r>
              <a:rPr lang="it-IT" sz="1200" b="0" strike="noStrike" spc="-1" baseline="0" dirty="0" smtClean="0">
                <a:latin typeface="+mn-lt"/>
              </a:rPr>
              <a:t> rotta del Mediterraneo centrale (2017)</a:t>
            </a:r>
          </a:p>
          <a:p>
            <a:pPr>
              <a:lnSpc>
                <a:spcPct val="100000"/>
              </a:lnSpc>
            </a:pPr>
            <a:r>
              <a:rPr lang="it-IT" sz="1200" b="0" strike="noStrike" spc="-1" dirty="0" smtClean="0">
                <a:latin typeface="+mn-lt"/>
              </a:rPr>
              <a:t>https://italy.iom.int/sites/default/files/news-documents/RAPPORTO_OIM_Vittime_di_tratta_0.pdf </a:t>
            </a:r>
          </a:p>
        </p:txBody>
      </p:sp>
      <p:sp>
        <p:nvSpPr>
          <p:cNvPr id="146"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76EB9A8-77D5-429C-9C1E-B59084123C0F}" type="slidenum">
              <a:rPr lang="en-GB" sz="1200" b="0" strike="noStrike" spc="-1">
                <a:solidFill>
                  <a:srgbClr val="000000"/>
                </a:solidFill>
                <a:latin typeface="+mn-lt"/>
                <a:ea typeface="+mn-ea"/>
              </a:rPr>
              <a:t>8</a:t>
            </a:fld>
            <a:endParaRPr lang="en-GB" sz="1200" b="0" strike="noStrike" spc="-1">
              <a:latin typeface="Arial"/>
            </a:endParaRPr>
          </a:p>
        </p:txBody>
      </p:sp>
    </p:spTree>
    <p:extLst>
      <p:ext uri="{BB962C8B-B14F-4D97-AF65-F5344CB8AC3E}">
        <p14:creationId xmlns:p14="http://schemas.microsoft.com/office/powerpoint/2010/main" val="352959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5800" y="1143000"/>
            <a:ext cx="5484813" cy="3084513"/>
          </a:xfrm>
          <a:prstGeom prst="rect">
            <a:avLst/>
          </a:prstGeom>
        </p:spPr>
      </p:sp>
      <p:sp>
        <p:nvSpPr>
          <p:cNvPr id="145" name="PlaceHolder 2"/>
          <p:cNvSpPr>
            <a:spLocks noGrp="1"/>
          </p:cNvSpPr>
          <p:nvPr>
            <p:ph type="body"/>
          </p:nvPr>
        </p:nvSpPr>
        <p:spPr>
          <a:xfrm>
            <a:off x="685800" y="4400640"/>
            <a:ext cx="5485320" cy="3599280"/>
          </a:xfrm>
          <a:prstGeom prst="rect">
            <a:avLst/>
          </a:prstGeom>
        </p:spPr>
        <p:txBody>
          <a:bodyPr lIns="0" tIns="0" rIns="0" bIns="0"/>
          <a:lstStyle/>
          <a:p>
            <a:pPr marL="216000" indent="-215280">
              <a:lnSpc>
                <a:spcPct val="100000"/>
              </a:lnSpc>
            </a:pPr>
            <a:r>
              <a:rPr lang="en-GB" sz="1200" b="0" strike="noStrike" spc="-1">
                <a:solidFill>
                  <a:srgbClr val="000000"/>
                </a:solidFill>
                <a:latin typeface="+mn-lt"/>
                <a:ea typeface="+mn-ea"/>
              </a:rPr>
              <a:t>Mostra il filmato “Cosa significa essere un rifugiato?” di Benedetta Berti e Evelien Borgman, filmato a un evento TED ED: </a:t>
            </a:r>
            <a:r>
              <a:rPr lang="en-GB" sz="1200" b="0" u="sng" strike="noStrike" spc="-1">
                <a:solidFill>
                  <a:srgbClr val="000000"/>
                </a:solidFill>
                <a:uFillTx/>
                <a:latin typeface="+mn-lt"/>
                <a:ea typeface="+mn-ea"/>
                <a:hlinkClick r:id="rId3"/>
              </a:rPr>
              <a:t>https://www.youtube.com/watch?v=25bwiSikRsI</a:t>
            </a:r>
            <a:r>
              <a:rPr lang="en-GB" sz="1200" b="0" strike="noStrike" spc="-1">
                <a:solidFill>
                  <a:srgbClr val="000000"/>
                </a:solidFill>
                <a:latin typeface="+mn-lt"/>
                <a:ea typeface="+mn-ea"/>
              </a:rPr>
              <a:t> (5’43’’) in inglese. Modificando le impostazioni del video su Youtube si possono inserire i sottotitoli in inglese.</a:t>
            </a:r>
            <a:endParaRPr lang="en-GB" sz="1200" b="0" strike="noStrike" spc="-1">
              <a:latin typeface="Arial"/>
            </a:endParaRPr>
          </a:p>
          <a:p>
            <a:pPr marL="216000" indent="-215280">
              <a:lnSpc>
                <a:spcPct val="100000"/>
              </a:lnSpc>
            </a:pPr>
            <a:endParaRPr lang="en-GB" sz="1200" b="0" strike="noStrike" spc="-1">
              <a:latin typeface="Arial"/>
            </a:endParaRPr>
          </a:p>
          <a:p>
            <a:pPr marL="216000" indent="-215280">
              <a:lnSpc>
                <a:spcPct val="100000"/>
              </a:lnSpc>
            </a:pPr>
            <a:r>
              <a:rPr lang="en-GB" sz="1200" b="0" strike="noStrike" spc="-1">
                <a:solidFill>
                  <a:srgbClr val="000000"/>
                </a:solidFill>
                <a:latin typeface="+mn-lt"/>
                <a:ea typeface="+mn-ea"/>
              </a:rPr>
              <a:t>In base a quanto mostra il video, discuti con il gruppo:</a:t>
            </a:r>
            <a:endParaRPr lang="en-GB" sz="1200" b="0" strike="noStrike" spc="-1">
              <a:latin typeface="Arial"/>
            </a:endParaRPr>
          </a:p>
          <a:p>
            <a:pPr marL="171360" indent="-170280">
              <a:lnSpc>
                <a:spcPct val="100000"/>
              </a:lnSpc>
              <a:buClr>
                <a:srgbClr val="000000"/>
              </a:buClr>
              <a:buFont typeface="StarSymbol"/>
              <a:buChar char="-"/>
            </a:pPr>
            <a:r>
              <a:rPr lang="en-GB" sz="1200" b="0" strike="noStrike" spc="-1">
                <a:solidFill>
                  <a:srgbClr val="000000"/>
                </a:solidFill>
                <a:latin typeface="+mn-lt"/>
                <a:ea typeface="+mn-ea"/>
              </a:rPr>
              <a:t>quali sono le differenze legali fra rifugiati, migranti e le persone dislocate internamente ai paesi?</a:t>
            </a:r>
            <a:endParaRPr lang="en-GB" sz="1200" b="0" strike="noStrike" spc="-1">
              <a:latin typeface="Arial"/>
            </a:endParaRPr>
          </a:p>
          <a:p>
            <a:pPr marL="171360" indent="-170280">
              <a:lnSpc>
                <a:spcPct val="100000"/>
              </a:lnSpc>
              <a:buClr>
                <a:srgbClr val="000000"/>
              </a:buClr>
              <a:buFont typeface="StarSymbol"/>
              <a:buChar char="-"/>
            </a:pPr>
            <a:r>
              <a:rPr lang="en-GB" sz="1200" b="0" strike="noStrike" spc="-1">
                <a:solidFill>
                  <a:srgbClr val="000000"/>
                </a:solidFill>
                <a:latin typeface="+mn-lt"/>
                <a:ea typeface="+mn-ea"/>
              </a:rPr>
              <a:t>Ritenete giuste queste differenze?</a:t>
            </a:r>
            <a:endParaRPr lang="en-GB" sz="1200" b="0" strike="noStrike" spc="-1">
              <a:latin typeface="Arial"/>
            </a:endParaRPr>
          </a:p>
          <a:p>
            <a:pPr>
              <a:lnSpc>
                <a:spcPct val="100000"/>
              </a:lnSpc>
            </a:pPr>
            <a:endParaRPr lang="en-GB" sz="1200" b="0" strike="noStrike" spc="-1">
              <a:latin typeface="Arial"/>
            </a:endParaRPr>
          </a:p>
          <a:p>
            <a:pPr>
              <a:lnSpc>
                <a:spcPct val="100000"/>
              </a:lnSpc>
            </a:pPr>
            <a:endParaRPr lang="en-GB" sz="1200" b="0" strike="noStrike" spc="-1">
              <a:latin typeface="Arial"/>
            </a:endParaRPr>
          </a:p>
          <a:p>
            <a:pPr>
              <a:lnSpc>
                <a:spcPct val="100000"/>
              </a:lnSpc>
            </a:pPr>
            <a:endParaRPr lang="en-GB" sz="1200" b="0" strike="noStrike" spc="-1">
              <a:latin typeface="Arial"/>
            </a:endParaRPr>
          </a:p>
          <a:p>
            <a:pPr>
              <a:lnSpc>
                <a:spcPct val="100000"/>
              </a:lnSpc>
            </a:pPr>
            <a:endParaRPr lang="en-GB" sz="1200" b="0" strike="noStrike" spc="-1">
              <a:latin typeface="Arial"/>
            </a:endParaRPr>
          </a:p>
          <a:p>
            <a:pPr>
              <a:lnSpc>
                <a:spcPct val="100000"/>
              </a:lnSpc>
            </a:pPr>
            <a:r>
              <a:rPr lang="en-GB" sz="1200" b="0" strike="noStrike" spc="-1">
                <a:solidFill>
                  <a:srgbClr val="000000"/>
                </a:solidFill>
                <a:latin typeface="+mn-lt"/>
                <a:ea typeface="+mn-ea"/>
              </a:rPr>
              <a:t>La definizione di tutti questi termini si trova sul sito web di Future Youth Schools Forums: </a:t>
            </a:r>
            <a:r>
              <a:rPr lang="en-GB" sz="1200" b="0" u="sng" strike="noStrike" spc="-1">
                <a:solidFill>
                  <a:srgbClr val="000000"/>
                </a:solidFill>
                <a:uFillTx/>
                <a:latin typeface="+mn-lt"/>
                <a:ea typeface="+mn-ea"/>
                <a:hlinkClick r:id="rId4"/>
              </a:rPr>
              <a:t>http://fys-forums.eu/it/fys-toolkit/glossary</a:t>
            </a:r>
            <a:r>
              <a:rPr lang="en-GB" sz="1200" b="0" strike="noStrike" spc="-1">
                <a:solidFill>
                  <a:srgbClr val="000000"/>
                </a:solidFill>
                <a:latin typeface="+mn-lt"/>
                <a:ea typeface="+mn-ea"/>
              </a:rPr>
              <a:t>. </a:t>
            </a:r>
            <a:endParaRPr lang="en-GB" sz="1200" b="0" strike="noStrike" spc="-1">
              <a:latin typeface="Arial"/>
            </a:endParaRPr>
          </a:p>
          <a:p>
            <a:pPr>
              <a:lnSpc>
                <a:spcPct val="100000"/>
              </a:lnSpc>
            </a:pPr>
            <a:endParaRPr lang="en-GB" sz="1200" b="0" strike="noStrike" spc="-1">
              <a:latin typeface="Arial"/>
            </a:endParaRPr>
          </a:p>
        </p:txBody>
      </p:sp>
      <p:sp>
        <p:nvSpPr>
          <p:cNvPr id="146"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76EB9A8-77D5-429C-9C1E-B59084123C0F}" type="slidenum">
              <a:rPr lang="en-GB" sz="1200" b="0" strike="noStrike" spc="-1">
                <a:solidFill>
                  <a:srgbClr val="000000"/>
                </a:solidFill>
                <a:latin typeface="+mn-lt"/>
                <a:ea typeface="+mn-ea"/>
              </a:rPr>
              <a:t>9</a:t>
            </a:fld>
            <a:endParaRPr lang="en-GB" sz="1200" b="0" strike="noStrike" spc="-1">
              <a:latin typeface="Arial"/>
            </a:endParaRPr>
          </a:p>
        </p:txBody>
      </p:sp>
    </p:spTree>
    <p:extLst>
      <p:ext uri="{BB962C8B-B14F-4D97-AF65-F5344CB8AC3E}">
        <p14:creationId xmlns:p14="http://schemas.microsoft.com/office/powerpoint/2010/main" val="16559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5800" y="1143000"/>
            <a:ext cx="5484813" cy="3084513"/>
          </a:xfrm>
          <a:prstGeom prst="rect">
            <a:avLst/>
          </a:prstGeom>
        </p:spPr>
      </p:sp>
      <p:sp>
        <p:nvSpPr>
          <p:cNvPr id="148" name="PlaceHolder 2"/>
          <p:cNvSpPr>
            <a:spLocks noGrp="1"/>
          </p:cNvSpPr>
          <p:nvPr>
            <p:ph type="body"/>
          </p:nvPr>
        </p:nvSpPr>
        <p:spPr>
          <a:xfrm>
            <a:off x="685800" y="4400640"/>
            <a:ext cx="5485320" cy="3599280"/>
          </a:xfrm>
          <a:prstGeom prst="rect">
            <a:avLst/>
          </a:prstGeom>
        </p:spPr>
        <p:txBody>
          <a:bodyPr lIns="0" tIns="0" rIns="0" bIns="0"/>
          <a:lstStyle/>
          <a:p>
            <a:pPr marL="216000" indent="-215280">
              <a:lnSpc>
                <a:spcPct val="100000"/>
              </a:lnSpc>
            </a:pPr>
            <a:r>
              <a:rPr lang="en-GB" sz="2000" b="0" strike="noStrike" spc="-1">
                <a:latin typeface="Arial"/>
              </a:rPr>
              <a:t>Alcuni termini da chiarire. Riferimenti estratti dal glossario dell’UNHCR http://www.viaggidaimparare.it/backend/wp-content/uploads/2016/04/Glossario.pdf </a:t>
            </a:r>
          </a:p>
        </p:txBody>
      </p:sp>
      <p:sp>
        <p:nvSpPr>
          <p:cNvPr id="149"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D4FA32C-DA1F-4C7F-9CAF-78921CE68E2F}" type="slidenum">
              <a:rPr lang="en-GB" sz="1200" b="0" strike="noStrike" spc="-1">
                <a:solidFill>
                  <a:srgbClr val="000000"/>
                </a:solidFill>
                <a:latin typeface="+mn-lt"/>
                <a:ea typeface="+mn-ea"/>
              </a:rPr>
              <a:t>10</a:t>
            </a:fld>
            <a:endParaRPr lang="en-GB"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5800" y="1143000"/>
            <a:ext cx="5484813" cy="3084513"/>
          </a:xfrm>
          <a:prstGeom prst="rect">
            <a:avLst/>
          </a:prstGeom>
        </p:spPr>
      </p:sp>
      <p:sp>
        <p:nvSpPr>
          <p:cNvPr id="151" name="PlaceHolder 2"/>
          <p:cNvSpPr>
            <a:spLocks noGrp="1"/>
          </p:cNvSpPr>
          <p:nvPr>
            <p:ph type="body"/>
          </p:nvPr>
        </p:nvSpPr>
        <p:spPr>
          <a:xfrm>
            <a:off x="685800" y="4400640"/>
            <a:ext cx="5485320" cy="3599280"/>
          </a:xfrm>
          <a:prstGeom prst="rect">
            <a:avLst/>
          </a:prstGeom>
        </p:spPr>
        <p:txBody>
          <a:bodyPr lIns="0" tIns="0" rIns="0" bIns="0"/>
          <a:lstStyle/>
          <a:p>
            <a:pPr marL="216000" indent="-215280">
              <a:lnSpc>
                <a:spcPct val="100000"/>
              </a:lnSpc>
            </a:pPr>
            <a:r>
              <a:rPr lang="en-GB" sz="1200" b="0" strike="noStrike" spc="-1" dirty="0">
                <a:solidFill>
                  <a:srgbClr val="000000"/>
                </a:solidFill>
                <a:latin typeface="+mn-lt"/>
                <a:ea typeface="+mn-ea"/>
              </a:rPr>
              <a:t>Questa </a:t>
            </a:r>
            <a:r>
              <a:rPr lang="en-GB" sz="1200" b="0" strike="noStrike" spc="-1" dirty="0" err="1">
                <a:solidFill>
                  <a:srgbClr val="000000"/>
                </a:solidFill>
                <a:latin typeface="+mn-lt"/>
                <a:ea typeface="+mn-ea"/>
              </a:rPr>
              <a:t>foto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mostra</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gruppo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rifugiati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attraversa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confine </a:t>
            </a:r>
            <a:r>
              <a:rPr lang="en-GB" sz="1200" b="0" strike="noStrike" spc="-1" dirty="0" err="1">
                <a:solidFill>
                  <a:srgbClr val="000000"/>
                </a:solidFill>
                <a:latin typeface="+mn-lt"/>
                <a:ea typeface="+mn-ea"/>
              </a:rPr>
              <a:t>fra</a:t>
            </a:r>
            <a:r>
              <a:rPr lang="en-GB" sz="1200" b="0" strike="noStrike" spc="-1" dirty="0">
                <a:solidFill>
                  <a:srgbClr val="000000"/>
                </a:solidFill>
                <a:latin typeface="+mn-lt"/>
                <a:ea typeface="+mn-ea"/>
              </a:rPr>
              <a:t> Macedonia e Serbia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freddo</a:t>
            </a:r>
            <a:r>
              <a:rPr lang="en-GB" sz="1200" b="0" strike="noStrike" spc="-1" dirty="0">
                <a:solidFill>
                  <a:srgbClr val="000000"/>
                </a:solidFill>
                <a:latin typeface="+mn-lt"/>
                <a:ea typeface="+mn-ea"/>
              </a:rPr>
              <a:t> e sotto la </a:t>
            </a:r>
            <a:r>
              <a:rPr lang="en-GB" sz="1200" b="0" strike="noStrike" spc="-1" dirty="0" err="1">
                <a:solidFill>
                  <a:srgbClr val="000000"/>
                </a:solidFill>
                <a:latin typeface="+mn-lt"/>
                <a:ea typeface="+mn-ea"/>
              </a:rPr>
              <a:t>pioggia</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0" strike="noStrike" spc="-1" dirty="0">
                <a:solidFill>
                  <a:srgbClr val="000000"/>
                </a:solidFill>
                <a:latin typeface="+mn-lt"/>
                <a:ea typeface="+mn-ea"/>
              </a:rPr>
              <a:t>Durante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2015, </a:t>
            </a:r>
            <a:r>
              <a:rPr lang="en-GB" sz="1200" b="0" strike="noStrike" spc="-1" dirty="0" err="1">
                <a:solidFill>
                  <a:srgbClr val="000000"/>
                </a:solidFill>
                <a:latin typeface="+mn-lt"/>
                <a:ea typeface="+mn-ea"/>
              </a:rPr>
              <a:t>tutti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giorni</a:t>
            </a:r>
            <a:r>
              <a:rPr lang="en-GB" sz="1200" b="0" strike="noStrike" spc="-1" dirty="0">
                <a:solidFill>
                  <a:srgbClr val="000000"/>
                </a:solidFill>
                <a:latin typeface="+mn-lt"/>
                <a:ea typeface="+mn-ea"/>
              </a:rPr>
              <a:t>, circa 8.000 </a:t>
            </a:r>
            <a:r>
              <a:rPr lang="en-GB" sz="1200" b="0" strike="noStrike" spc="-1" dirty="0" err="1">
                <a:solidFill>
                  <a:srgbClr val="000000"/>
                </a:solidFill>
                <a:latin typeface="+mn-lt"/>
                <a:ea typeface="+mn-ea"/>
              </a:rPr>
              <a:t>rifugiati</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migranti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entrati</a:t>
            </a:r>
            <a:r>
              <a:rPr lang="en-GB" sz="1200" b="0" strike="noStrike" spc="-1" dirty="0">
                <a:solidFill>
                  <a:srgbClr val="000000"/>
                </a:solidFill>
                <a:latin typeface="+mn-lt"/>
                <a:ea typeface="+mn-ea"/>
              </a:rPr>
              <a:t> in Serbia per </a:t>
            </a:r>
            <a:r>
              <a:rPr lang="en-GB" sz="1200" b="0" strike="noStrike" spc="-1" dirty="0" err="1">
                <a:solidFill>
                  <a:srgbClr val="000000"/>
                </a:solidFill>
                <a:latin typeface="+mn-lt"/>
                <a:ea typeface="+mn-ea"/>
              </a:rPr>
              <a:t>andare</a:t>
            </a:r>
            <a:r>
              <a:rPr lang="en-GB" sz="1200" b="0" strike="noStrike" spc="-1" dirty="0">
                <a:solidFill>
                  <a:srgbClr val="000000"/>
                </a:solidFill>
                <a:latin typeface="+mn-lt"/>
                <a:ea typeface="+mn-ea"/>
              </a:rPr>
              <a:t> in Europa (</a:t>
            </a:r>
            <a:r>
              <a:rPr lang="en-GB" sz="1200" b="0" strike="noStrike" spc="-1" dirty="0" err="1">
                <a:solidFill>
                  <a:srgbClr val="000000"/>
                </a:solidFill>
                <a:latin typeface="+mn-lt"/>
                <a:ea typeface="+mn-ea"/>
              </a:rPr>
              <a:t>dati</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novembre</a:t>
            </a:r>
            <a:r>
              <a:rPr lang="en-GB" sz="1200" b="0" strike="noStrike" spc="-1" dirty="0">
                <a:solidFill>
                  <a:srgbClr val="000000"/>
                </a:solidFill>
                <a:latin typeface="+mn-lt"/>
                <a:ea typeface="+mn-ea"/>
              </a:rPr>
              <a:t> 2015).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entrati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Paese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attraverso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Presheva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sud</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dopo</a:t>
            </a:r>
            <a:r>
              <a:rPr lang="en-GB" sz="1200" b="0" strike="noStrike" spc="-1" dirty="0">
                <a:solidFill>
                  <a:srgbClr val="000000"/>
                </a:solidFill>
                <a:latin typeface="+mn-lt"/>
                <a:ea typeface="+mn-ea"/>
              </a:rPr>
              <a:t> aver </a:t>
            </a:r>
            <a:r>
              <a:rPr lang="en-GB" sz="1200" b="0" strike="noStrike" spc="-1" dirty="0" err="1">
                <a:solidFill>
                  <a:srgbClr val="000000"/>
                </a:solidFill>
                <a:latin typeface="+mn-lt"/>
                <a:ea typeface="+mn-ea"/>
              </a:rPr>
              <a:t>attraversato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confine con la Macedonia, e se ne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andati</a:t>
            </a:r>
            <a:r>
              <a:rPr lang="en-GB" sz="1200" b="0" strike="noStrike" spc="-1" dirty="0">
                <a:solidFill>
                  <a:srgbClr val="000000"/>
                </a:solidFill>
                <a:latin typeface="+mn-lt"/>
                <a:ea typeface="+mn-ea"/>
              </a:rPr>
              <a:t> via </a:t>
            </a:r>
            <a:r>
              <a:rPr lang="en-GB" sz="1200" b="0" strike="noStrike" spc="-1" dirty="0" err="1">
                <a:solidFill>
                  <a:srgbClr val="000000"/>
                </a:solidFill>
                <a:latin typeface="+mn-lt"/>
                <a:ea typeface="+mn-ea"/>
              </a:rPr>
              <a:t>passando</a:t>
            </a:r>
            <a:r>
              <a:rPr lang="en-GB" sz="1200" b="0" strike="noStrike" spc="-1" dirty="0">
                <a:solidFill>
                  <a:srgbClr val="000000"/>
                </a:solidFill>
                <a:latin typeface="+mn-lt"/>
                <a:ea typeface="+mn-ea"/>
              </a:rPr>
              <a:t> da </a:t>
            </a:r>
            <a:r>
              <a:rPr lang="en-GB" sz="1200" b="0" strike="noStrike" spc="-1" dirty="0" err="1">
                <a:solidFill>
                  <a:srgbClr val="000000"/>
                </a:solidFill>
                <a:latin typeface="+mn-lt"/>
                <a:ea typeface="+mn-ea"/>
              </a:rPr>
              <a:t>Šid</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nord-ovest</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direzione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Croazia</a:t>
            </a:r>
            <a:r>
              <a:rPr lang="en-GB" sz="1200" b="0" strike="noStrike" spc="-1" dirty="0">
                <a:solidFill>
                  <a:srgbClr val="000000"/>
                </a:solidFill>
                <a:latin typeface="+mn-lt"/>
                <a:ea typeface="+mn-ea"/>
              </a:rPr>
              <a:t>. Hanno </a:t>
            </a:r>
            <a:r>
              <a:rPr lang="en-GB" sz="1200" b="0" strike="noStrike" spc="-1" dirty="0" err="1">
                <a:solidFill>
                  <a:srgbClr val="000000"/>
                </a:solidFill>
                <a:latin typeface="+mn-lt"/>
                <a:ea typeface="+mn-ea"/>
              </a:rPr>
              <a:t>fatto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viaggio</a:t>
            </a:r>
            <a:r>
              <a:rPr lang="en-GB" sz="1200" b="0" strike="noStrike" spc="-1" dirty="0">
                <a:solidFill>
                  <a:srgbClr val="000000"/>
                </a:solidFill>
                <a:latin typeface="+mn-lt"/>
                <a:ea typeface="+mn-ea"/>
              </a:rPr>
              <a:t> in bus o con </a:t>
            </a:r>
            <a:r>
              <a:rPr lang="en-GB" sz="1200" b="0" strike="noStrike" spc="-1" dirty="0" err="1">
                <a:solidFill>
                  <a:srgbClr val="000000"/>
                </a:solidFill>
                <a:latin typeface="+mn-lt"/>
                <a:ea typeface="+mn-ea"/>
              </a:rPr>
              <a:t>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treni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organizzati</a:t>
            </a:r>
            <a:r>
              <a:rPr lang="en-GB" sz="1200" b="0" strike="noStrike" spc="-1" dirty="0">
                <a:solidFill>
                  <a:srgbClr val="000000"/>
                </a:solidFill>
                <a:latin typeface="+mn-lt"/>
                <a:ea typeface="+mn-ea"/>
              </a:rPr>
              <a:t> dal </a:t>
            </a:r>
            <a:r>
              <a:rPr lang="en-GB" sz="1200" b="0" strike="noStrike" spc="-1" dirty="0" err="1">
                <a:solidFill>
                  <a:srgbClr val="000000"/>
                </a:solidFill>
                <a:latin typeface="+mn-lt"/>
                <a:ea typeface="+mn-ea"/>
              </a:rPr>
              <a:t>governo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serbo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Avevano</a:t>
            </a:r>
            <a:r>
              <a:rPr lang="en-GB" sz="1200" b="0" strike="noStrike" spc="-1" dirty="0">
                <a:solidFill>
                  <a:srgbClr val="000000"/>
                </a:solidFill>
                <a:latin typeface="+mn-lt"/>
                <a:ea typeface="+mn-ea"/>
              </a:rPr>
              <a:t> 72 ore per </a:t>
            </a:r>
            <a:r>
              <a:rPr lang="en-GB" sz="1200" b="0" strike="noStrike" spc="-1" dirty="0" err="1">
                <a:solidFill>
                  <a:srgbClr val="000000"/>
                </a:solidFill>
                <a:latin typeface="+mn-lt"/>
                <a:ea typeface="+mn-ea"/>
              </a:rPr>
              <a:t>attraversare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Paese</a:t>
            </a:r>
            <a:r>
              <a:rPr lang="en-GB" sz="1200" b="0" strike="noStrike" spc="-1" dirty="0">
                <a:solidFill>
                  <a:srgbClr val="000000"/>
                </a:solidFill>
                <a:latin typeface="+mn-lt"/>
                <a:ea typeface="+mn-ea"/>
              </a:rPr>
              <a:t>. La </a:t>
            </a:r>
            <a:r>
              <a:rPr lang="en-GB" sz="1200" b="0" strike="noStrike" spc="-1" dirty="0" err="1">
                <a:solidFill>
                  <a:srgbClr val="000000"/>
                </a:solidFill>
                <a:latin typeface="+mn-lt"/>
                <a:ea typeface="+mn-ea"/>
              </a:rPr>
              <a:t>maggior</a:t>
            </a:r>
            <a:r>
              <a:rPr lang="en-GB" sz="1200" b="0" strike="noStrike" spc="-1" dirty="0">
                <a:solidFill>
                  <a:srgbClr val="000000"/>
                </a:solidFill>
                <a:latin typeface="+mn-lt"/>
                <a:ea typeface="+mn-ea"/>
              </a:rPr>
              <a:t> parte di </a:t>
            </a:r>
            <a:r>
              <a:rPr lang="en-GB" sz="1200" b="0" strike="noStrike" spc="-1" dirty="0" err="1">
                <a:solidFill>
                  <a:srgbClr val="000000"/>
                </a:solidFill>
                <a:latin typeface="+mn-lt"/>
                <a:ea typeface="+mn-ea"/>
              </a:rPr>
              <a:t>loro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fuggendo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dalla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Siria</a:t>
            </a:r>
            <a:r>
              <a:rPr lang="en-GB" sz="1200" b="0" strike="noStrike" spc="-1" dirty="0">
                <a:solidFill>
                  <a:srgbClr val="000000"/>
                </a:solidFill>
                <a:latin typeface="+mn-lt"/>
                <a:ea typeface="+mn-ea"/>
              </a:rPr>
              <a:t>, da </a:t>
            </a:r>
            <a:r>
              <a:rPr lang="en-GB" sz="1200" b="0" strike="noStrike" spc="-1" dirty="0" err="1">
                <a:solidFill>
                  <a:srgbClr val="000000"/>
                </a:solidFill>
                <a:latin typeface="+mn-lt"/>
                <a:ea typeface="+mn-ea"/>
              </a:rPr>
              <a:t>altri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conflitti</a:t>
            </a:r>
            <a:r>
              <a:rPr lang="en-GB" sz="1200" b="0" strike="noStrike" spc="-1" dirty="0">
                <a:solidFill>
                  <a:srgbClr val="000000"/>
                </a:solidFill>
                <a:latin typeface="+mn-lt"/>
                <a:ea typeface="+mn-ea"/>
              </a:rPr>
              <a:t> (Afghanistan, Iraq, </a:t>
            </a:r>
            <a:r>
              <a:rPr lang="en-GB" sz="1200" b="0" strike="noStrike" spc="-1" dirty="0" err="1">
                <a:solidFill>
                  <a:srgbClr val="000000"/>
                </a:solidFill>
                <a:latin typeface="+mn-lt"/>
                <a:ea typeface="+mn-ea"/>
              </a:rPr>
              <a:t>ecc</a:t>
            </a:r>
            <a:r>
              <a:rPr lang="en-GB" sz="1200" b="0" strike="noStrike" spc="-1" dirty="0">
                <a:solidFill>
                  <a:srgbClr val="000000"/>
                </a:solidFill>
                <a:latin typeface="+mn-lt"/>
                <a:ea typeface="+mn-ea"/>
              </a:rPr>
              <a:t>.) o </a:t>
            </a:r>
            <a:r>
              <a:rPr lang="en-GB" sz="1200" b="0" strike="noStrike" spc="-1" dirty="0" err="1">
                <a:solidFill>
                  <a:srgbClr val="000000"/>
                </a:solidFill>
                <a:latin typeface="+mn-lt"/>
                <a:ea typeface="+mn-ea"/>
              </a:rPr>
              <a:t>dalla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povertà</a:t>
            </a:r>
            <a:r>
              <a:rPr lang="en-GB" sz="1200" b="0" strike="noStrike" spc="-1" dirty="0">
                <a:solidFill>
                  <a:srgbClr val="000000"/>
                </a:solidFill>
                <a:latin typeface="+mn-lt"/>
                <a:ea typeface="+mn-ea"/>
              </a:rPr>
              <a:t>. Hanno </a:t>
            </a:r>
            <a:r>
              <a:rPr lang="en-GB" sz="1200" b="0" strike="noStrike" spc="-1" dirty="0" err="1">
                <a:solidFill>
                  <a:srgbClr val="000000"/>
                </a:solidFill>
                <a:latin typeface="+mn-lt"/>
                <a:ea typeface="+mn-ea"/>
              </a:rPr>
              <a:t>fatto</a:t>
            </a:r>
            <a:r>
              <a:rPr lang="en-GB" sz="1200" b="0" strike="noStrike" spc="-1" dirty="0">
                <a:solidFill>
                  <a:srgbClr val="000000"/>
                </a:solidFill>
                <a:latin typeface="+mn-lt"/>
                <a:ea typeface="+mn-ea"/>
              </a:rPr>
              <a:t> un </a:t>
            </a:r>
            <a:r>
              <a:rPr lang="en-GB" sz="1200" b="0" strike="noStrike" spc="-1" dirty="0" err="1">
                <a:solidFill>
                  <a:srgbClr val="000000"/>
                </a:solidFill>
                <a:latin typeface="+mn-lt"/>
                <a:ea typeface="+mn-ea"/>
              </a:rPr>
              <a:t>lungo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viaggio</a:t>
            </a:r>
            <a:r>
              <a:rPr lang="en-GB" sz="1200" b="0" strike="noStrike" spc="-1" dirty="0">
                <a:solidFill>
                  <a:srgbClr val="000000"/>
                </a:solidFill>
                <a:latin typeface="+mn-lt"/>
                <a:ea typeface="+mn-ea"/>
              </a:rPr>
              <a:t> e </a:t>
            </a:r>
            <a:r>
              <a:rPr lang="en-GB" sz="1200" b="0" strike="noStrike" spc="-1" dirty="0" err="1">
                <a:solidFill>
                  <a:srgbClr val="000000"/>
                </a:solidFill>
                <a:latin typeface="+mn-lt"/>
                <a:ea typeface="+mn-ea"/>
              </a:rPr>
              <a:t>sono</a:t>
            </a:r>
            <a:r>
              <a:rPr lang="en-GB" sz="1200" b="0" strike="noStrike" spc="-1" dirty="0">
                <a:solidFill>
                  <a:srgbClr val="000000"/>
                </a:solidFill>
                <a:latin typeface="+mn-lt"/>
                <a:ea typeface="+mn-ea"/>
              </a:rPr>
              <a:t> state </a:t>
            </a:r>
            <a:r>
              <a:rPr lang="en-GB" sz="1200" b="0" strike="noStrike" spc="-1" dirty="0" err="1">
                <a:solidFill>
                  <a:srgbClr val="000000"/>
                </a:solidFill>
                <a:latin typeface="+mn-lt"/>
                <a:ea typeface="+mn-ea"/>
              </a:rPr>
              <a:t>vittime</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abusi</a:t>
            </a:r>
            <a:r>
              <a:rPr lang="en-GB" sz="1200" b="0" strike="noStrike" spc="-1" dirty="0">
                <a:solidFill>
                  <a:srgbClr val="000000"/>
                </a:solidFill>
                <a:latin typeface="+mn-lt"/>
                <a:ea typeface="+mn-ea"/>
              </a:rPr>
              <a:t> e di </a:t>
            </a:r>
            <a:r>
              <a:rPr lang="en-GB" sz="1200" b="0" strike="noStrike" spc="-1" dirty="0" err="1">
                <a:solidFill>
                  <a:srgbClr val="000000"/>
                </a:solidFill>
                <a:latin typeface="+mn-lt"/>
                <a:ea typeface="+mn-ea"/>
              </a:rPr>
              <a:t>organizzazioni</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criminali</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buClr>
                <a:srgbClr val="000000"/>
              </a:buClr>
              <a:buFont typeface="Arial"/>
              <a:buChar char="•"/>
            </a:pPr>
            <a:r>
              <a:rPr lang="en-GB" sz="1200" b="0" strike="noStrike" spc="-1" dirty="0">
                <a:solidFill>
                  <a:srgbClr val="000000"/>
                </a:solidFill>
                <a:latin typeface="+mn-lt"/>
                <a:ea typeface="+mn-ea"/>
              </a:rPr>
              <a:t>Cosa ne </a:t>
            </a:r>
            <a:r>
              <a:rPr lang="en-GB" sz="1200" b="0" strike="noStrike" spc="-1" dirty="0" err="1">
                <a:solidFill>
                  <a:srgbClr val="000000"/>
                </a:solidFill>
                <a:latin typeface="+mn-lt"/>
                <a:ea typeface="+mn-ea"/>
              </a:rPr>
              <a:t>pensate</a:t>
            </a:r>
            <a:r>
              <a:rPr lang="en-GB" sz="1200" b="0" strike="noStrike" spc="-1" dirty="0">
                <a:solidFill>
                  <a:srgbClr val="000000"/>
                </a:solidFill>
                <a:latin typeface="+mn-lt"/>
                <a:ea typeface="+mn-ea"/>
              </a:rPr>
              <a:t> del </a:t>
            </a:r>
            <a:r>
              <a:rPr lang="en-GB" sz="1200" b="0" strike="noStrike" spc="-1" dirty="0" err="1">
                <a:solidFill>
                  <a:srgbClr val="000000"/>
                </a:solidFill>
                <a:latin typeface="+mn-lt"/>
                <a:ea typeface="+mn-ea"/>
              </a:rPr>
              <a:t>paesaggio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mostrato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nella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foto</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buClr>
                <a:srgbClr val="000000"/>
              </a:buClr>
              <a:buFont typeface="Arial"/>
              <a:buChar char="•"/>
            </a:pPr>
            <a:r>
              <a:rPr lang="en-GB" sz="1200" b="0" strike="noStrike" spc="-1" dirty="0" err="1">
                <a:solidFill>
                  <a:srgbClr val="000000"/>
                </a:solidFill>
                <a:latin typeface="+mn-lt"/>
                <a:ea typeface="+mn-ea"/>
              </a:rPr>
              <a:t>Sarebbe</a:t>
            </a:r>
            <a:r>
              <a:rPr lang="en-GB" sz="1200" b="0" strike="noStrike" spc="-1" dirty="0">
                <a:solidFill>
                  <a:srgbClr val="000000"/>
                </a:solidFill>
                <a:latin typeface="+mn-lt"/>
                <a:ea typeface="+mn-ea"/>
              </a:rPr>
              <a:t> facile o difficile </a:t>
            </a:r>
            <a:r>
              <a:rPr lang="en-GB" sz="1200" b="0" strike="noStrike" spc="-1" dirty="0" err="1">
                <a:solidFill>
                  <a:srgbClr val="000000"/>
                </a:solidFill>
                <a:latin typeface="+mn-lt"/>
                <a:ea typeface="+mn-ea"/>
              </a:rPr>
              <a:t>camminare</a:t>
            </a:r>
            <a:r>
              <a:rPr lang="en-GB" sz="1200" b="0" strike="noStrike" spc="-1" dirty="0">
                <a:solidFill>
                  <a:srgbClr val="000000"/>
                </a:solidFill>
                <a:latin typeface="+mn-lt"/>
                <a:ea typeface="+mn-ea"/>
              </a:rPr>
              <a:t> in </a:t>
            </a:r>
            <a:r>
              <a:rPr lang="en-GB" sz="1200" b="0" strike="noStrike" spc="-1" dirty="0" err="1">
                <a:solidFill>
                  <a:srgbClr val="000000"/>
                </a:solidFill>
                <a:latin typeface="+mn-lt"/>
                <a:ea typeface="+mn-ea"/>
              </a:rPr>
              <a:t>quelle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condizioni</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buClr>
                <a:srgbClr val="000000"/>
              </a:buClr>
              <a:buFont typeface="Arial"/>
              <a:buChar char="•"/>
            </a:pPr>
            <a:r>
              <a:rPr lang="en-GB" sz="1200" b="0" strike="noStrike" spc="-1" dirty="0">
                <a:solidFill>
                  <a:srgbClr val="000000"/>
                </a:solidFill>
                <a:latin typeface="+mn-lt"/>
                <a:ea typeface="+mn-ea"/>
              </a:rPr>
              <a:t>Di </a:t>
            </a:r>
            <a:r>
              <a:rPr lang="en-GB" sz="1200" b="0" strike="noStrike" spc="-1" dirty="0" err="1">
                <a:solidFill>
                  <a:srgbClr val="000000"/>
                </a:solidFill>
                <a:latin typeface="+mn-lt"/>
                <a:ea typeface="+mn-ea"/>
              </a:rPr>
              <a:t>che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tipo</a:t>
            </a:r>
            <a:r>
              <a:rPr lang="en-GB" sz="1200" b="0" strike="noStrike" spc="-1" dirty="0">
                <a:solidFill>
                  <a:srgbClr val="000000"/>
                </a:solidFill>
                <a:latin typeface="+mn-lt"/>
                <a:ea typeface="+mn-ea"/>
              </a:rPr>
              <a:t> di </a:t>
            </a:r>
            <a:r>
              <a:rPr lang="en-GB" sz="1200" b="0" strike="noStrike" spc="-1" dirty="0" err="1">
                <a:solidFill>
                  <a:srgbClr val="000000"/>
                </a:solidFill>
                <a:latin typeface="+mn-lt"/>
                <a:ea typeface="+mn-ea"/>
              </a:rPr>
              <a:t>equipaggiamento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avrebbero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bisogno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quelle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persone</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buClr>
                <a:srgbClr val="000000"/>
              </a:buClr>
              <a:buFont typeface="Arial"/>
              <a:buChar char="•"/>
            </a:pPr>
            <a:r>
              <a:rPr lang="en-GB" sz="1200" b="0" strike="noStrike" spc="-1" dirty="0">
                <a:solidFill>
                  <a:srgbClr val="000000"/>
                </a:solidFill>
                <a:latin typeface="+mn-lt"/>
                <a:ea typeface="+mn-ea"/>
              </a:rPr>
              <a:t>Dove vi </a:t>
            </a:r>
            <a:r>
              <a:rPr lang="en-GB" sz="1200" b="0" strike="noStrike" spc="-1" dirty="0" err="1">
                <a:solidFill>
                  <a:srgbClr val="000000"/>
                </a:solidFill>
                <a:latin typeface="+mn-lt"/>
                <a:ea typeface="+mn-ea"/>
              </a:rPr>
              <a:t>fermereste</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usare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il</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bagno</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mangiare</a:t>
            </a:r>
            <a:r>
              <a:rPr lang="en-GB" sz="1200" b="0" strike="noStrike" spc="-1" dirty="0">
                <a:solidFill>
                  <a:srgbClr val="000000"/>
                </a:solidFill>
                <a:latin typeface="+mn-lt"/>
                <a:ea typeface="+mn-ea"/>
              </a:rPr>
              <a:t> o </a:t>
            </a:r>
            <a:r>
              <a:rPr lang="en-GB" sz="1200" b="0" strike="noStrike" spc="-1" dirty="0" err="1">
                <a:solidFill>
                  <a:srgbClr val="000000"/>
                </a:solidFill>
                <a:latin typeface="+mn-lt"/>
                <a:ea typeface="+mn-ea"/>
              </a:rPr>
              <a:t>dormire</a:t>
            </a:r>
            <a:r>
              <a:rPr lang="en-GB" sz="1200" b="0" strike="noStrike" spc="-1" dirty="0">
                <a:solidFill>
                  <a:srgbClr val="000000"/>
                </a:solidFill>
                <a:latin typeface="+mn-lt"/>
                <a:ea typeface="+mn-ea"/>
              </a:rPr>
              <a:t>?</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0" strike="noStrike" spc="-1" dirty="0" err="1">
                <a:solidFill>
                  <a:srgbClr val="000000"/>
                </a:solidFill>
                <a:latin typeface="+mn-lt"/>
                <a:ea typeface="+mn-ea"/>
              </a:rPr>
              <a:t>Usa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questa</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diapositiva</a:t>
            </a:r>
            <a:r>
              <a:rPr lang="en-GB" sz="1200" b="0" strike="noStrike" spc="-1" dirty="0">
                <a:solidFill>
                  <a:srgbClr val="000000"/>
                </a:solidFill>
                <a:latin typeface="+mn-lt"/>
                <a:ea typeface="+mn-ea"/>
              </a:rPr>
              <a:t> per </a:t>
            </a:r>
            <a:r>
              <a:rPr lang="en-GB" sz="1200" b="0" strike="noStrike" spc="-1" dirty="0" err="1">
                <a:solidFill>
                  <a:srgbClr val="000000"/>
                </a:solidFill>
                <a:latin typeface="+mn-lt"/>
                <a:ea typeface="+mn-ea"/>
              </a:rPr>
              <a:t>introdurre</a:t>
            </a:r>
            <a:r>
              <a:rPr lang="en-GB" sz="1200" b="0" strike="noStrike" spc="-1" dirty="0">
                <a:solidFill>
                  <a:srgbClr val="000000"/>
                </a:solidFill>
                <a:latin typeface="+mn-lt"/>
                <a:ea typeface="+mn-ea"/>
              </a:rPr>
              <a:t> </a:t>
            </a:r>
            <a:r>
              <a:rPr lang="en-GB" sz="1200" b="0" strike="noStrike" spc="-1" dirty="0" err="1">
                <a:solidFill>
                  <a:srgbClr val="000000"/>
                </a:solidFill>
                <a:latin typeface="+mn-lt"/>
                <a:ea typeface="+mn-ea"/>
              </a:rPr>
              <a:t>l’attività</a:t>
            </a:r>
            <a:r>
              <a:rPr lang="en-GB" sz="1200" b="0" strike="noStrike" spc="-1" dirty="0">
                <a:solidFill>
                  <a:srgbClr val="000000"/>
                </a:solidFill>
                <a:latin typeface="+mn-lt"/>
                <a:ea typeface="+mn-ea"/>
              </a:rPr>
              <a:t> 2,</a:t>
            </a:r>
            <a:r>
              <a:rPr lang="en-GB" sz="1200" b="0" i="1" strike="noStrike" spc="-1" dirty="0">
                <a:solidFill>
                  <a:srgbClr val="000000"/>
                </a:solidFill>
                <a:latin typeface="+mn-lt"/>
                <a:ea typeface="+mn-ea"/>
              </a:rPr>
              <a:t> La </a:t>
            </a:r>
            <a:r>
              <a:rPr lang="en-GB" sz="1200" b="0" i="1" strike="noStrike" spc="-1" dirty="0" err="1">
                <a:solidFill>
                  <a:srgbClr val="000000"/>
                </a:solidFill>
                <a:latin typeface="+mn-lt"/>
                <a:ea typeface="+mn-ea"/>
              </a:rPr>
              <a:t>valigia</a:t>
            </a:r>
            <a:r>
              <a:rPr lang="en-GB" sz="1200" b="0" i="1" strike="noStrike" spc="-1" dirty="0">
                <a:solidFill>
                  <a:srgbClr val="000000"/>
                </a:solidFill>
                <a:latin typeface="+mn-lt"/>
                <a:ea typeface="+mn-ea"/>
              </a:rPr>
              <a:t> del </a:t>
            </a:r>
            <a:r>
              <a:rPr lang="en-GB" sz="1200" b="0" i="1" strike="noStrike" spc="-1" dirty="0" err="1">
                <a:solidFill>
                  <a:srgbClr val="000000"/>
                </a:solidFill>
                <a:latin typeface="+mn-lt"/>
                <a:ea typeface="+mn-ea"/>
              </a:rPr>
              <a:t>migrante</a:t>
            </a:r>
            <a:r>
              <a:rPr lang="en-GB" sz="1200" b="0" i="1" strike="noStrike" spc="-1" dirty="0">
                <a:solidFill>
                  <a:srgbClr val="000000"/>
                </a:solidFill>
                <a:latin typeface="+mn-lt"/>
                <a:ea typeface="+mn-ea"/>
              </a:rPr>
              <a:t>.</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r>
              <a:rPr lang="en-GB" sz="1200" b="0" strike="noStrike" spc="-1" dirty="0" err="1">
                <a:solidFill>
                  <a:srgbClr val="000000"/>
                </a:solidFill>
                <a:latin typeface="+mn-lt"/>
                <a:ea typeface="+mn-ea"/>
              </a:rPr>
              <a:t>Foto</a:t>
            </a:r>
            <a:r>
              <a:rPr lang="en-GB" sz="1200" b="0" strike="noStrike" spc="-1" dirty="0">
                <a:solidFill>
                  <a:srgbClr val="000000"/>
                </a:solidFill>
                <a:latin typeface="+mn-lt"/>
                <a:ea typeface="+mn-ea"/>
              </a:rPr>
              <a:t>: 08/02/2016, Pablo Tosco</a:t>
            </a:r>
            <a:endParaRPr lang="en-GB" sz="1200" b="0" strike="noStrike" spc="-1" dirty="0">
              <a:latin typeface="Arial"/>
            </a:endParaRPr>
          </a:p>
          <a:p>
            <a:pPr marL="216000" indent="-215280">
              <a:lnSpc>
                <a:spcPct val="100000"/>
              </a:lnSpc>
            </a:pPr>
            <a:endParaRPr lang="en-GB" sz="1200" b="0" strike="noStrike" spc="-1" dirty="0">
              <a:latin typeface="Arial"/>
            </a:endParaRPr>
          </a:p>
          <a:p>
            <a:pPr marL="216000" indent="-215280">
              <a:lnSpc>
                <a:spcPct val="100000"/>
              </a:lnSpc>
            </a:pPr>
            <a:endParaRPr lang="en-GB" sz="1200" b="0" strike="noStrike" spc="-1" dirty="0">
              <a:latin typeface="Arial"/>
            </a:endParaRPr>
          </a:p>
        </p:txBody>
      </p:sp>
      <p:sp>
        <p:nvSpPr>
          <p:cNvPr id="152"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89226D9-2E37-49F5-9A02-94390F24A356}" type="slidenum">
              <a:rPr lang="en-GB" sz="1200" b="0" strike="noStrike" spc="-1">
                <a:solidFill>
                  <a:srgbClr val="000000"/>
                </a:solidFill>
                <a:latin typeface="+mn-lt"/>
                <a:ea typeface="+mn-ea"/>
              </a:rPr>
              <a:t>11</a:t>
            </a:fld>
            <a:endParaRPr lang="en-GB"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84813" cy="3084513"/>
          </a:xfrm>
          <a:prstGeom prst="rect">
            <a:avLst/>
          </a:prstGeom>
        </p:spPr>
      </p:sp>
      <p:sp>
        <p:nvSpPr>
          <p:cNvPr id="154" name="PlaceHolder 2"/>
          <p:cNvSpPr>
            <a:spLocks noGrp="1"/>
          </p:cNvSpPr>
          <p:nvPr>
            <p:ph type="body"/>
          </p:nvPr>
        </p:nvSpPr>
        <p:spPr>
          <a:xfrm>
            <a:off x="685800" y="4400640"/>
            <a:ext cx="5485320" cy="3599280"/>
          </a:xfrm>
          <a:prstGeom prst="rect">
            <a:avLst/>
          </a:prstGeom>
        </p:spPr>
        <p:txBody>
          <a:bodyPr lIns="0" tIns="0" rIns="0" bIns="0"/>
          <a:lstStyle/>
          <a:p>
            <a:pPr marL="216000" indent="-215640">
              <a:lnSpc>
                <a:spcPct val="100000"/>
              </a:lnSpc>
            </a:pPr>
            <a:r>
              <a:rPr lang="en-GB" sz="2000" b="0" strike="noStrike" spc="-1">
                <a:latin typeface="Arial"/>
              </a:rPr>
              <a:t>Per fissare i concetti discussi durante il laboratorio, come ultima attività svolgete il quiz </a:t>
            </a:r>
          </a:p>
          <a:p>
            <a:pPr marL="216000" indent="-215640">
              <a:lnSpc>
                <a:spcPct val="100000"/>
              </a:lnSpc>
            </a:pPr>
            <a:endParaRPr lang="en-GB" sz="2000" b="0" strike="noStrike" spc="-1">
              <a:latin typeface="Arial"/>
            </a:endParaRPr>
          </a:p>
          <a:p>
            <a:pPr marL="171360" indent="-170280">
              <a:lnSpc>
                <a:spcPct val="100000"/>
              </a:lnSpc>
              <a:buClr>
                <a:srgbClr val="000000"/>
              </a:buClr>
              <a:buFont typeface="StarSymbol"/>
              <a:buChar char="-"/>
            </a:pPr>
            <a:r>
              <a:rPr lang="en-GB" sz="2000" b="0" strike="noStrike" spc="-1">
                <a:latin typeface="Arial"/>
              </a:rPr>
              <a:t>Opzione 1: online in plenaria chiedendo ai ragazzi di votare la risposta preferita https://sfyouth.eu/index.php/sfyouth-toolkit/explore-global-issues/refugees </a:t>
            </a:r>
          </a:p>
          <a:p>
            <a:pPr>
              <a:lnSpc>
                <a:spcPct val="100000"/>
              </a:lnSpc>
            </a:pPr>
            <a:endParaRPr lang="en-GB" sz="2000" b="0" strike="noStrike" spc="-1">
              <a:latin typeface="Arial"/>
            </a:endParaRPr>
          </a:p>
        </p:txBody>
      </p:sp>
      <p:sp>
        <p:nvSpPr>
          <p:cNvPr id="155"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017CDBB-86F9-4BED-9AC8-8243CC4BD0AA}" type="slidenum">
              <a:rPr lang="en-GB" sz="1200" b="0" strike="noStrike" spc="-1">
                <a:solidFill>
                  <a:srgbClr val="000000"/>
                </a:solidFill>
                <a:latin typeface="+mn-lt"/>
                <a:ea typeface="+mn-ea"/>
              </a:rPr>
              <a:t>12</a:t>
            </a:fld>
            <a:endParaRPr lang="en-GB"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4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4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5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6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6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6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6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7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7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7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7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7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7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8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6" name="CustomShape 1" hidden="1"/>
          <p:cNvSpPr/>
          <p:nvPr/>
        </p:nvSpPr>
        <p:spPr>
          <a:xfrm>
            <a:off x="478080" y="360"/>
            <a:ext cx="227520" cy="6856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grpSp>
        <p:nvGrpSpPr>
          <p:cNvPr id="7" name="Group 2"/>
          <p:cNvGrpSpPr/>
          <p:nvPr/>
        </p:nvGrpSpPr>
        <p:grpSpPr>
          <a:xfrm>
            <a:off x="752040" y="743400"/>
            <a:ext cx="10673640" cy="5349600"/>
            <a:chOff x="752040" y="743400"/>
            <a:chExt cx="10673640" cy="5349600"/>
          </a:xfrm>
        </p:grpSpPr>
        <p:sp>
          <p:nvSpPr>
            <p:cNvPr id="2" name="CustomShape 3"/>
            <p:cNvSpPr/>
            <p:nvPr/>
          </p:nvSpPr>
          <p:spPr>
            <a:xfrm>
              <a:off x="8151840" y="1685520"/>
              <a:ext cx="3273840" cy="440748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 name="CustomShape 4"/>
            <p:cNvSpPr/>
            <p:nvPr/>
          </p:nvSpPr>
          <p:spPr>
            <a:xfrm flipH="1" flipV="1">
              <a:off x="752040" y="743040"/>
              <a:ext cx="3274560" cy="4407480"/>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4" name="PlaceHolder 5"/>
          <p:cNvSpPr>
            <a:spLocks noGrp="1"/>
          </p:cNvSpPr>
          <p:nvPr>
            <p:ph type="title"/>
          </p:nvPr>
        </p:nvSpPr>
        <p:spPr>
          <a:xfrm>
            <a:off x="609480" y="273600"/>
            <a:ext cx="10972080" cy="1144440"/>
          </a:xfrm>
          <a:prstGeom prst="rect">
            <a:avLst/>
          </a:prstGeom>
        </p:spPr>
        <p:txBody>
          <a:bodyPr lIns="0" tIns="0" rIns="0" bIns="0" anchor="ctr"/>
          <a:lstStyle/>
          <a:p>
            <a:r>
              <a:rPr lang="en-GB" sz="1800" b="0" strike="noStrike" spc="-1">
                <a:latin typeface="Arial"/>
              </a:rPr>
              <a:t>Fai clic per modificare il formato del testo del titolo</a:t>
            </a:r>
          </a:p>
        </p:txBody>
      </p:sp>
      <p:sp>
        <p:nvSpPr>
          <p:cNvPr id="5" name="PlaceHolder 6"/>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en-GB" sz="18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en-GB" sz="1800" b="0" strike="noStrike" spc="-1">
                <a:latin typeface="Arial"/>
              </a:rPr>
              <a:t>Secondo livello struttura</a:t>
            </a:r>
          </a:p>
          <a:p>
            <a:pPr marL="1296000" lvl="2" indent="-288000">
              <a:spcBef>
                <a:spcPts val="850"/>
              </a:spcBef>
              <a:buClr>
                <a:srgbClr val="000000"/>
              </a:buClr>
              <a:buSzPct val="45000"/>
              <a:buFont typeface="Wingdings" charset="2"/>
              <a:buChar char=""/>
            </a:pPr>
            <a:r>
              <a:rPr lang="en-GB" sz="1800" b="0" strike="noStrike" spc="-1">
                <a:latin typeface="Arial"/>
              </a:rPr>
              <a:t>Terzo livello struttura</a:t>
            </a:r>
          </a:p>
          <a:p>
            <a:pPr marL="1728000" lvl="3" indent="-216000">
              <a:spcBef>
                <a:spcPts val="567"/>
              </a:spcBef>
              <a:buClr>
                <a:srgbClr val="000000"/>
              </a:buClr>
              <a:buSzPct val="75000"/>
              <a:buFont typeface="Symbol" charset="2"/>
              <a:buChar char=""/>
            </a:pPr>
            <a:r>
              <a:rPr lang="en-GB" sz="1800" b="0" strike="noStrike" spc="-1">
                <a:latin typeface="Arial"/>
              </a:rPr>
              <a:t>Quarto livello struttura</a:t>
            </a:r>
          </a:p>
          <a:p>
            <a:pPr marL="2160000" lvl="4" indent="-216000">
              <a:spcBef>
                <a:spcPts val="283"/>
              </a:spcBef>
              <a:buClr>
                <a:srgbClr val="000000"/>
              </a:buClr>
              <a:buSzPct val="45000"/>
              <a:buFont typeface="Wingdings" charset="2"/>
              <a:buChar char=""/>
            </a:pPr>
            <a:r>
              <a:rPr lang="en-GB" sz="1800" b="0" strike="noStrike" spc="-1">
                <a:latin typeface="Arial"/>
              </a:rPr>
              <a:t>Quinto livello struttura</a:t>
            </a:r>
          </a:p>
          <a:p>
            <a:pPr marL="2592000" lvl="5" indent="-216000">
              <a:spcBef>
                <a:spcPts val="283"/>
              </a:spcBef>
              <a:buClr>
                <a:srgbClr val="000000"/>
              </a:buClr>
              <a:buSzPct val="45000"/>
              <a:buFont typeface="Wingdings" charset="2"/>
              <a:buChar char=""/>
            </a:pPr>
            <a:r>
              <a:rPr lang="en-GB" sz="1800" b="0" strike="noStrike" spc="-1">
                <a:latin typeface="Arial"/>
              </a:rPr>
              <a:t>Sesto livello struttura</a:t>
            </a:r>
          </a:p>
          <a:p>
            <a:pPr marL="3024000" lvl="6" indent="-216000">
              <a:spcBef>
                <a:spcPts val="283"/>
              </a:spcBef>
              <a:buClr>
                <a:srgbClr val="000000"/>
              </a:buClr>
              <a:buSzPct val="45000"/>
              <a:buFont typeface="Wingdings" charset="2"/>
              <a:buChar char=""/>
            </a:pPr>
            <a:r>
              <a:rPr lang="en-GB" sz="18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42" name="CustomShape 1"/>
          <p:cNvSpPr/>
          <p:nvPr/>
        </p:nvSpPr>
        <p:spPr>
          <a:xfrm>
            <a:off x="478080" y="360"/>
            <a:ext cx="227520" cy="6856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3" name="PlaceHolder 2"/>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Fai clic per modificare il formato del testo del titolo</a:t>
            </a:r>
          </a:p>
        </p:txBody>
      </p:sp>
      <p:sp>
        <p:nvSpPr>
          <p:cNvPr id="44"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en-GB"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en-GB" sz="2800" b="0" strike="noStrike" spc="-1">
                <a:latin typeface="Arial"/>
              </a:rPr>
              <a:t>Secondo livello struttura</a:t>
            </a:r>
          </a:p>
          <a:p>
            <a:pPr marL="1296000" lvl="2" indent="-288000">
              <a:spcBef>
                <a:spcPts val="850"/>
              </a:spcBef>
              <a:buClr>
                <a:srgbClr val="000000"/>
              </a:buClr>
              <a:buSzPct val="45000"/>
              <a:buFont typeface="Wingdings" charset="2"/>
              <a:buChar char=""/>
            </a:pPr>
            <a:r>
              <a:rPr lang="en-GB" sz="2400" b="0" strike="noStrike" spc="-1">
                <a:latin typeface="Arial"/>
              </a:rPr>
              <a:t>Terzo livello struttura</a:t>
            </a:r>
          </a:p>
          <a:p>
            <a:pPr marL="1728000" lvl="3" indent="-216000">
              <a:spcBef>
                <a:spcPts val="567"/>
              </a:spcBef>
              <a:buClr>
                <a:srgbClr val="000000"/>
              </a:buClr>
              <a:buSzPct val="75000"/>
              <a:buFont typeface="Symbol" charset="2"/>
              <a:buChar char=""/>
            </a:pPr>
            <a:r>
              <a:rPr lang="en-GB" sz="2000" b="0" strike="noStrike" spc="-1">
                <a:latin typeface="Arial"/>
              </a:rPr>
              <a:t>Quarto livello struttura</a:t>
            </a:r>
          </a:p>
          <a:p>
            <a:pPr marL="2160000" lvl="4" indent="-216000">
              <a:spcBef>
                <a:spcPts val="283"/>
              </a:spcBef>
              <a:buClr>
                <a:srgbClr val="000000"/>
              </a:buClr>
              <a:buSzPct val="45000"/>
              <a:buFont typeface="Wingdings" charset="2"/>
              <a:buChar char=""/>
            </a:pPr>
            <a:r>
              <a:rPr lang="en-GB" sz="2000" b="0" strike="noStrike" spc="-1">
                <a:latin typeface="Arial"/>
              </a:rPr>
              <a:t>Quinto livello struttura</a:t>
            </a:r>
          </a:p>
          <a:p>
            <a:pPr marL="2592000" lvl="5" indent="-216000">
              <a:spcBef>
                <a:spcPts val="283"/>
              </a:spcBef>
              <a:buClr>
                <a:srgbClr val="000000"/>
              </a:buClr>
              <a:buSzPct val="45000"/>
              <a:buFont typeface="Wingdings" charset="2"/>
              <a:buChar char=""/>
            </a:pPr>
            <a:r>
              <a:rPr lang="en-GB" sz="2000" b="0" strike="noStrike" spc="-1">
                <a:latin typeface="Arial"/>
              </a:rPr>
              <a:t>Sesto livello struttura</a:t>
            </a:r>
          </a:p>
          <a:p>
            <a:pPr marL="3024000" lvl="6" indent="-216000">
              <a:spcBef>
                <a:spcPts val="283"/>
              </a:spcBef>
              <a:buClr>
                <a:srgbClr val="000000"/>
              </a:buClr>
              <a:buSzPct val="45000"/>
              <a:buFont typeface="Wingdings" charset="2"/>
              <a:buChar char=""/>
            </a:pPr>
            <a:r>
              <a:rPr lang="en-GB"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sfyouth.eu/index.php/sfyouth-toolkit/explore-global-issues/refugee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rai3tv/videos/1262288153820961/UzpfSTcwMDY1MTgxNToxMDE1NTUzNDAzNTUwNjgxN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OmMcmEpfb0M"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25bwiSikRsI"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FB7">
            <a:alpha val="50000"/>
          </a:srgbClr>
        </a:solidFill>
        <a:effectLst/>
      </p:bgPr>
    </p:bg>
    <p:spTree>
      <p:nvGrpSpPr>
        <p:cNvPr id="1" name=""/>
        <p:cNvGrpSpPr/>
        <p:nvPr/>
      </p:nvGrpSpPr>
      <p:grpSpPr>
        <a:xfrm>
          <a:off x="0" y="0"/>
          <a:ext cx="0" cy="0"/>
          <a:chOff x="0" y="0"/>
          <a:chExt cx="0" cy="0"/>
        </a:xfrm>
      </p:grpSpPr>
      <p:sp>
        <p:nvSpPr>
          <p:cNvPr id="87" name="CustomShape 1"/>
          <p:cNvSpPr/>
          <p:nvPr/>
        </p:nvSpPr>
        <p:spPr>
          <a:xfrm>
            <a:off x="1915200" y="1539000"/>
            <a:ext cx="8241840" cy="422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89000"/>
              </a:lnSpc>
            </a:pPr>
            <a:r>
              <a:rPr lang="en-GB" sz="6600" b="0" strike="noStrike" cap="all" spc="-1" dirty="0">
                <a:solidFill>
                  <a:srgbClr val="191B0E"/>
                </a:solidFill>
                <a:latin typeface="Franklin Gothic Book"/>
                <a:ea typeface="DejaVu Sans"/>
              </a:rPr>
              <a:t>GIOVANI: </a:t>
            </a:r>
            <a:r>
              <a:rPr lang="en-GB" sz="6600" b="0" strike="noStrike" cap="all" spc="-1" dirty="0" err="1">
                <a:solidFill>
                  <a:srgbClr val="191B0E"/>
                </a:solidFill>
                <a:latin typeface="Franklin Gothic Book"/>
                <a:ea typeface="DejaVu Sans"/>
              </a:rPr>
              <a:t>nuovi</a:t>
            </a:r>
            <a:r>
              <a:rPr lang="en-GB" sz="6600" b="0" strike="noStrike" cap="all" spc="-1" dirty="0">
                <a:solidFill>
                  <a:srgbClr val="191B0E"/>
                </a:solidFill>
                <a:latin typeface="Franklin Gothic Book"/>
                <a:ea typeface="DejaVu Sans"/>
              </a:rPr>
              <a:t> </a:t>
            </a:r>
            <a:r>
              <a:rPr lang="en-GB" sz="6600" b="0" strike="noStrike" cap="all" spc="-1" dirty="0" err="1">
                <a:solidFill>
                  <a:srgbClr val="191B0E"/>
                </a:solidFill>
                <a:latin typeface="Franklin Gothic Book"/>
                <a:ea typeface="DejaVu Sans"/>
              </a:rPr>
              <a:t>narratori</a:t>
            </a:r>
            <a:r>
              <a:rPr lang="en-GB" sz="6600" b="0" strike="noStrike" cap="all" spc="-1" dirty="0">
                <a:solidFill>
                  <a:srgbClr val="191B0E"/>
                </a:solidFill>
                <a:latin typeface="Franklin Gothic Book"/>
                <a:ea typeface="DejaVu Sans"/>
              </a:rPr>
              <a:t> e </a:t>
            </a:r>
            <a:r>
              <a:rPr lang="en-GB" sz="6600" b="0" strike="noStrike" cap="all" spc="-1" dirty="0" err="1">
                <a:solidFill>
                  <a:srgbClr val="191B0E"/>
                </a:solidFill>
                <a:latin typeface="Franklin Gothic Book"/>
                <a:ea typeface="DejaVu Sans"/>
              </a:rPr>
              <a:t>attori</a:t>
            </a:r>
            <a:r>
              <a:rPr lang="en-GB" sz="6600" b="0" strike="noStrike" cap="all" spc="-1" dirty="0">
                <a:solidFill>
                  <a:srgbClr val="191B0E"/>
                </a:solidFill>
                <a:latin typeface="Franklin Gothic Book"/>
                <a:ea typeface="DejaVu Sans"/>
              </a:rPr>
              <a:t> </a:t>
            </a:r>
            <a:r>
              <a:rPr lang="en-GB" sz="6600" b="0" strike="noStrike" cap="all" spc="-1" dirty="0" err="1">
                <a:solidFill>
                  <a:srgbClr val="191B0E"/>
                </a:solidFill>
                <a:latin typeface="Franklin Gothic Book"/>
                <a:ea typeface="DejaVu Sans"/>
              </a:rPr>
              <a:t>della</a:t>
            </a:r>
            <a:r>
              <a:rPr lang="en-GB" sz="6600" b="0" strike="noStrike" cap="all" spc="-1" dirty="0">
                <a:solidFill>
                  <a:srgbClr val="191B0E"/>
                </a:solidFill>
                <a:latin typeface="Franklin Gothic Book"/>
                <a:ea typeface="DejaVu Sans"/>
              </a:rPr>
              <a:t> </a:t>
            </a:r>
            <a:r>
              <a:rPr lang="en-GB" sz="6600" b="0" strike="noStrike" cap="all" spc="-1" dirty="0" err="1">
                <a:solidFill>
                  <a:srgbClr val="191B0E"/>
                </a:solidFill>
                <a:latin typeface="Franklin Gothic Book"/>
                <a:ea typeface="DejaVu Sans"/>
              </a:rPr>
              <a:t>cooperazione</a:t>
            </a:r>
            <a:r>
              <a:rPr lang="en-GB" sz="6600" b="0" strike="noStrike" cap="all" spc="-1" dirty="0">
                <a:solidFill>
                  <a:srgbClr val="191B0E"/>
                </a:solidFill>
                <a:latin typeface="Franklin Gothic Book"/>
                <a:ea typeface="DejaVu Sans"/>
              </a:rPr>
              <a:t> allo </a:t>
            </a:r>
            <a:r>
              <a:rPr lang="en-GB" sz="6600" b="0" strike="noStrike" cap="all" spc="-1" dirty="0" err="1">
                <a:solidFill>
                  <a:srgbClr val="191B0E"/>
                </a:solidFill>
                <a:latin typeface="Franklin Gothic Book"/>
                <a:ea typeface="DejaVu Sans"/>
              </a:rPr>
              <a:t>sviluppo</a:t>
            </a:r>
            <a:endParaRPr lang="en-GB" sz="6600" b="0" strike="noStrike" spc="-1" dirty="0">
              <a:latin typeface="Arial"/>
            </a:endParaRPr>
          </a:p>
        </p:txBody>
      </p:sp>
      <p:sp>
        <p:nvSpPr>
          <p:cNvPr id="88" name="CustomShape 2"/>
          <p:cNvSpPr/>
          <p:nvPr/>
        </p:nvSpPr>
        <p:spPr>
          <a:xfrm>
            <a:off x="751320" y="5519520"/>
            <a:ext cx="6830640" cy="107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algn="ctr">
              <a:lnSpc>
                <a:spcPct val="112000"/>
              </a:lnSpc>
            </a:pPr>
            <a:endParaRPr lang="en-GB" sz="1800" b="0" strike="noStrike" spc="-1" dirty="0">
              <a:latin typeface="Arial"/>
            </a:endParaRPr>
          </a:p>
          <a:p>
            <a:pPr algn="ctr">
              <a:lnSpc>
                <a:spcPct val="112000"/>
              </a:lnSpc>
            </a:pPr>
            <a:r>
              <a:rPr lang="en-GB" sz="2300" b="0" strike="noStrike" spc="-1" dirty="0" err="1">
                <a:solidFill>
                  <a:srgbClr val="191B0E"/>
                </a:solidFill>
                <a:latin typeface="Franklin Gothic Book"/>
                <a:ea typeface="DejaVu Sans"/>
              </a:rPr>
              <a:t>Progetto</a:t>
            </a:r>
            <a:r>
              <a:rPr lang="en-GB" sz="2300" b="0" strike="noStrike" spc="-1" dirty="0">
                <a:solidFill>
                  <a:srgbClr val="191B0E"/>
                </a:solidFill>
                <a:latin typeface="Franklin Gothic Book"/>
                <a:ea typeface="DejaVu Sans"/>
              </a:rPr>
              <a:t> </a:t>
            </a:r>
            <a:r>
              <a:rPr lang="en-GB" sz="2300" b="0" strike="noStrike" spc="-1" dirty="0" err="1">
                <a:solidFill>
                  <a:srgbClr val="191B0E"/>
                </a:solidFill>
                <a:latin typeface="Franklin Gothic Book"/>
                <a:ea typeface="DejaVu Sans"/>
              </a:rPr>
              <a:t>Finanziato</a:t>
            </a:r>
            <a:r>
              <a:rPr lang="en-GB" sz="2300" b="0" strike="noStrike" spc="-1" dirty="0">
                <a:solidFill>
                  <a:srgbClr val="191B0E"/>
                </a:solidFill>
                <a:latin typeface="Franklin Gothic Book"/>
                <a:ea typeface="DejaVu Sans"/>
              </a:rPr>
              <a:t> dal </a:t>
            </a:r>
            <a:r>
              <a:rPr lang="en-GB" sz="2300" b="0" strike="noStrike" spc="-1" dirty="0" err="1">
                <a:solidFill>
                  <a:srgbClr val="191B0E"/>
                </a:solidFill>
                <a:latin typeface="Franklin Gothic Book"/>
                <a:ea typeface="DejaVu Sans"/>
              </a:rPr>
              <a:t>Ministero</a:t>
            </a:r>
            <a:r>
              <a:rPr lang="en-GB" sz="2300" b="0" strike="noStrike" spc="-1" dirty="0">
                <a:solidFill>
                  <a:srgbClr val="191B0E"/>
                </a:solidFill>
                <a:latin typeface="Franklin Gothic Book"/>
                <a:ea typeface="DejaVu Sans"/>
              </a:rPr>
              <a:t> degli </a:t>
            </a:r>
            <a:r>
              <a:rPr lang="en-GB" sz="2300" b="0" strike="noStrike" spc="-1" dirty="0" err="1">
                <a:solidFill>
                  <a:srgbClr val="191B0E"/>
                </a:solidFill>
                <a:latin typeface="Franklin Gothic Book"/>
                <a:ea typeface="DejaVu Sans"/>
              </a:rPr>
              <a:t>Affari</a:t>
            </a:r>
            <a:r>
              <a:rPr lang="en-GB" sz="2300" b="0" strike="noStrike" spc="-1" dirty="0">
                <a:solidFill>
                  <a:srgbClr val="191B0E"/>
                </a:solidFill>
                <a:latin typeface="Franklin Gothic Book"/>
                <a:ea typeface="DejaVu Sans"/>
              </a:rPr>
              <a:t> </a:t>
            </a:r>
            <a:r>
              <a:rPr lang="en-GB" sz="2300" b="0" strike="noStrike" spc="-1" dirty="0" err="1">
                <a:solidFill>
                  <a:srgbClr val="191B0E"/>
                </a:solidFill>
                <a:latin typeface="Franklin Gothic Book"/>
                <a:ea typeface="DejaVu Sans"/>
              </a:rPr>
              <a:t>Esteri</a:t>
            </a:r>
            <a:r>
              <a:rPr lang="en-GB" sz="2300" b="0" strike="noStrike" spc="-1" dirty="0">
                <a:solidFill>
                  <a:srgbClr val="191B0E"/>
                </a:solidFill>
                <a:latin typeface="Franklin Gothic Book"/>
                <a:ea typeface="DejaVu Sans"/>
              </a:rPr>
              <a:t> e </a:t>
            </a:r>
            <a:r>
              <a:rPr lang="en-GB" sz="2300" b="0" strike="noStrike" spc="-1" dirty="0" err="1">
                <a:solidFill>
                  <a:srgbClr val="191B0E"/>
                </a:solidFill>
                <a:latin typeface="Franklin Gothic Book"/>
                <a:ea typeface="DejaVu Sans"/>
              </a:rPr>
              <a:t>della</a:t>
            </a:r>
            <a:r>
              <a:rPr lang="en-GB" sz="2300" b="0" strike="noStrike" spc="-1" dirty="0">
                <a:solidFill>
                  <a:srgbClr val="191B0E"/>
                </a:solidFill>
                <a:latin typeface="Franklin Gothic Book"/>
                <a:ea typeface="DejaVu Sans"/>
              </a:rPr>
              <a:t> Cooperazione Internazionale</a:t>
            </a:r>
            <a:endParaRPr lang="en-GB" sz="2300" b="0" strike="noStrike" spc="-1" dirty="0">
              <a:latin typeface="Arial"/>
            </a:endParaRPr>
          </a:p>
          <a:p>
            <a:pPr algn="ctr">
              <a:lnSpc>
                <a:spcPct val="112000"/>
              </a:lnSpc>
            </a:pPr>
            <a:r>
              <a:rPr lang="en-GB" sz="2300" b="0" i="1" strike="noStrike" spc="-1" dirty="0">
                <a:solidFill>
                  <a:srgbClr val="191B0E"/>
                </a:solidFill>
                <a:latin typeface="Franklin Gothic Book"/>
                <a:ea typeface="DejaVu Sans"/>
              </a:rPr>
              <a:t>«Giovani: </a:t>
            </a:r>
            <a:r>
              <a:rPr lang="en-GB" sz="2300" b="0" i="1" strike="noStrike" spc="-1" dirty="0" err="1">
                <a:solidFill>
                  <a:srgbClr val="191B0E"/>
                </a:solidFill>
                <a:latin typeface="Franklin Gothic Book"/>
                <a:ea typeface="DejaVu Sans"/>
              </a:rPr>
              <a:t>nuovi</a:t>
            </a:r>
            <a:r>
              <a:rPr lang="en-GB" sz="2300" b="0" i="1" strike="noStrike" spc="-1" dirty="0">
                <a:solidFill>
                  <a:srgbClr val="191B0E"/>
                </a:solidFill>
                <a:latin typeface="Franklin Gothic Book"/>
                <a:ea typeface="DejaVu Sans"/>
              </a:rPr>
              <a:t> </a:t>
            </a:r>
            <a:r>
              <a:rPr lang="en-GB" sz="2300" b="0" i="1" strike="noStrike" spc="-1" dirty="0" err="1">
                <a:solidFill>
                  <a:srgbClr val="191B0E"/>
                </a:solidFill>
                <a:latin typeface="Franklin Gothic Book"/>
                <a:ea typeface="DejaVu Sans"/>
              </a:rPr>
              <a:t>narratori</a:t>
            </a:r>
            <a:r>
              <a:rPr lang="en-GB" sz="2300" b="0" i="1" strike="noStrike" spc="-1" dirty="0">
                <a:solidFill>
                  <a:srgbClr val="191B0E"/>
                </a:solidFill>
                <a:latin typeface="Franklin Gothic Book"/>
                <a:ea typeface="DejaVu Sans"/>
              </a:rPr>
              <a:t> e </a:t>
            </a:r>
            <a:r>
              <a:rPr lang="en-GB" sz="2300" b="0" i="1" strike="noStrike" spc="-1" dirty="0" err="1">
                <a:solidFill>
                  <a:srgbClr val="191B0E"/>
                </a:solidFill>
                <a:latin typeface="Franklin Gothic Book"/>
                <a:ea typeface="DejaVu Sans"/>
              </a:rPr>
              <a:t>attori</a:t>
            </a:r>
            <a:r>
              <a:rPr lang="en-GB" sz="2300" b="0" i="1" strike="noStrike" spc="-1" dirty="0">
                <a:solidFill>
                  <a:srgbClr val="191B0E"/>
                </a:solidFill>
                <a:latin typeface="Franklin Gothic Book"/>
                <a:ea typeface="DejaVu Sans"/>
              </a:rPr>
              <a:t> </a:t>
            </a:r>
            <a:r>
              <a:rPr lang="en-GB" sz="2300" b="0" i="1" strike="noStrike" spc="-1" dirty="0" err="1">
                <a:solidFill>
                  <a:srgbClr val="191B0E"/>
                </a:solidFill>
                <a:latin typeface="Franklin Gothic Book"/>
                <a:ea typeface="DejaVu Sans"/>
              </a:rPr>
              <a:t>della</a:t>
            </a:r>
            <a:r>
              <a:rPr lang="en-GB" sz="2300" b="0" i="1" strike="noStrike" spc="-1" dirty="0">
                <a:solidFill>
                  <a:srgbClr val="191B0E"/>
                </a:solidFill>
                <a:latin typeface="Franklin Gothic Book"/>
                <a:ea typeface="DejaVu Sans"/>
              </a:rPr>
              <a:t> </a:t>
            </a:r>
            <a:r>
              <a:rPr lang="en-GB" sz="2300" b="0" i="1" strike="noStrike" spc="-1" dirty="0" err="1">
                <a:solidFill>
                  <a:srgbClr val="191B0E"/>
                </a:solidFill>
                <a:latin typeface="Franklin Gothic Book"/>
                <a:ea typeface="DejaVu Sans"/>
              </a:rPr>
              <a:t>cooperazione</a:t>
            </a:r>
            <a:r>
              <a:rPr lang="en-GB" sz="2300" b="0" i="1" strike="noStrike" spc="-1" dirty="0">
                <a:solidFill>
                  <a:srgbClr val="191B0E"/>
                </a:solidFill>
                <a:latin typeface="Franklin Gothic Book"/>
                <a:ea typeface="DejaVu Sans"/>
              </a:rPr>
              <a:t> allo </a:t>
            </a:r>
            <a:r>
              <a:rPr lang="en-GB" sz="2300" b="0" i="1" strike="noStrike" spc="-1" dirty="0" err="1">
                <a:solidFill>
                  <a:srgbClr val="191B0E"/>
                </a:solidFill>
                <a:latin typeface="Franklin Gothic Book"/>
                <a:ea typeface="DejaVu Sans"/>
              </a:rPr>
              <a:t>sviluppo</a:t>
            </a:r>
            <a:r>
              <a:rPr lang="en-GB" sz="2300" b="0" i="1" strike="noStrike" spc="-1" dirty="0">
                <a:solidFill>
                  <a:srgbClr val="191B0E"/>
                </a:solidFill>
                <a:latin typeface="Franklin Gothic Book"/>
                <a:ea typeface="DejaVu Sans"/>
              </a:rPr>
              <a:t>»</a:t>
            </a:r>
            <a:endParaRPr lang="en-GB" sz="23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17" name="CustomShape 1"/>
          <p:cNvSpPr/>
          <p:nvPr/>
        </p:nvSpPr>
        <p:spPr>
          <a:xfrm>
            <a:off x="4303080" y="0"/>
            <a:ext cx="4373640" cy="3423600"/>
          </a:xfrm>
          <a:prstGeom prst="cloud">
            <a:avLst/>
          </a:prstGeom>
          <a:ln>
            <a:solidFill>
              <a:srgbClr val="E3BC63"/>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n-GB" sz="2000" b="1" strike="noStrike" spc="-1" dirty="0" err="1">
                <a:solidFill>
                  <a:srgbClr val="000000"/>
                </a:solidFill>
                <a:latin typeface="Franklin Gothic Book"/>
                <a:ea typeface="DejaVu Sans"/>
              </a:rPr>
              <a:t>Migrante</a:t>
            </a:r>
            <a:r>
              <a:rPr lang="en-GB" sz="2000" b="1" strike="noStrike" spc="-1" dirty="0">
                <a:solidFill>
                  <a:srgbClr val="000000"/>
                </a:solidFill>
                <a:latin typeface="Franklin Gothic Book"/>
                <a:ea typeface="DejaVu Sans"/>
              </a:rPr>
              <a:t> </a:t>
            </a:r>
            <a:endParaRPr lang="en-GB" sz="2000" b="0" strike="noStrike" spc="-1" dirty="0">
              <a:latin typeface="Arial"/>
            </a:endParaRPr>
          </a:p>
          <a:p>
            <a:pPr algn="ctr">
              <a:lnSpc>
                <a:spcPct val="100000"/>
              </a:lnSpc>
            </a:pPr>
            <a:r>
              <a:rPr lang="en-GB" sz="2000" b="0" strike="noStrike" spc="-1" dirty="0">
                <a:solidFill>
                  <a:srgbClr val="000000"/>
                </a:solidFill>
                <a:latin typeface="Franklin Gothic Book"/>
                <a:ea typeface="DejaVu Sans"/>
              </a:rPr>
              <a:t>Tale </a:t>
            </a:r>
            <a:r>
              <a:rPr lang="en-GB" sz="2000" b="0" strike="noStrike" spc="-1" dirty="0" err="1">
                <a:solidFill>
                  <a:srgbClr val="000000"/>
                </a:solidFill>
                <a:latin typeface="Franklin Gothic Book"/>
                <a:ea typeface="DejaVu Sans"/>
              </a:rPr>
              <a:t>termine</a:t>
            </a:r>
            <a:r>
              <a:rPr lang="en-GB" sz="2000" b="0" strike="noStrike" spc="-1" dirty="0">
                <a:solidFill>
                  <a:srgbClr val="000000"/>
                </a:solidFill>
                <a:latin typeface="Franklin Gothic Book"/>
                <a:ea typeface="DejaVu Sans"/>
              </a:rPr>
              <a:t> </a:t>
            </a:r>
            <a:r>
              <a:rPr lang="en-GB" sz="2000" b="0" strike="noStrike" spc="-1" dirty="0" err="1">
                <a:solidFill>
                  <a:srgbClr val="000000"/>
                </a:solidFill>
                <a:latin typeface="Franklin Gothic Book"/>
                <a:ea typeface="DejaVu Sans"/>
              </a:rPr>
              <a:t>indica</a:t>
            </a:r>
            <a:r>
              <a:rPr lang="en-GB" sz="2000" b="0" strike="noStrike" spc="-1" dirty="0">
                <a:solidFill>
                  <a:srgbClr val="000000"/>
                </a:solidFill>
                <a:latin typeface="Franklin Gothic Book"/>
                <a:ea typeface="DejaVu Sans"/>
              </a:rPr>
              <a:t> chi </a:t>
            </a:r>
            <a:r>
              <a:rPr lang="en-GB" sz="2000" b="0" strike="noStrike" spc="-1" dirty="0" err="1">
                <a:solidFill>
                  <a:srgbClr val="000000"/>
                </a:solidFill>
                <a:latin typeface="Franklin Gothic Book"/>
                <a:ea typeface="DejaVu Sans"/>
              </a:rPr>
              <a:t>sceglie</a:t>
            </a:r>
            <a:r>
              <a:rPr lang="en-GB" sz="2000" b="0" strike="noStrike" spc="-1" dirty="0">
                <a:solidFill>
                  <a:srgbClr val="000000"/>
                </a:solidFill>
                <a:latin typeface="Franklin Gothic Book"/>
                <a:ea typeface="DejaVu Sans"/>
              </a:rPr>
              <a:t> di </a:t>
            </a:r>
            <a:r>
              <a:rPr lang="en-GB" sz="2000" b="0" strike="noStrike" spc="-1" dirty="0" err="1">
                <a:solidFill>
                  <a:srgbClr val="000000"/>
                </a:solidFill>
                <a:latin typeface="Franklin Gothic Book"/>
                <a:ea typeface="DejaVu Sans"/>
              </a:rPr>
              <a:t>lasciare</a:t>
            </a:r>
            <a:r>
              <a:rPr lang="en-GB" sz="2000" b="0" strike="noStrike" spc="-1" dirty="0">
                <a:solidFill>
                  <a:srgbClr val="000000"/>
                </a:solidFill>
                <a:latin typeface="Franklin Gothic Book"/>
                <a:ea typeface="DejaVu Sans"/>
              </a:rPr>
              <a:t> </a:t>
            </a:r>
            <a:r>
              <a:rPr lang="en-GB" sz="2000" b="0" strike="noStrike" spc="-1" dirty="0" err="1">
                <a:solidFill>
                  <a:srgbClr val="000000"/>
                </a:solidFill>
                <a:latin typeface="Franklin Gothic Book"/>
                <a:ea typeface="DejaVu Sans"/>
              </a:rPr>
              <a:t>il</a:t>
            </a:r>
            <a:r>
              <a:rPr lang="en-GB" sz="2000" b="0" strike="noStrike" spc="-1" dirty="0">
                <a:solidFill>
                  <a:srgbClr val="000000"/>
                </a:solidFill>
                <a:latin typeface="Franklin Gothic Book"/>
                <a:ea typeface="DejaVu Sans"/>
              </a:rPr>
              <a:t> </a:t>
            </a:r>
            <a:r>
              <a:rPr lang="en-GB" sz="2000" b="0" strike="noStrike" spc="-1" dirty="0" err="1">
                <a:solidFill>
                  <a:srgbClr val="000000"/>
                </a:solidFill>
                <a:latin typeface="Franklin Gothic Book"/>
                <a:ea typeface="DejaVu Sans"/>
              </a:rPr>
              <a:t>proprio</a:t>
            </a:r>
            <a:r>
              <a:rPr lang="en-GB" sz="2000" b="0" strike="noStrike" spc="-1" dirty="0">
                <a:solidFill>
                  <a:srgbClr val="000000"/>
                </a:solidFill>
                <a:latin typeface="Franklin Gothic Book"/>
                <a:ea typeface="DejaVu Sans"/>
              </a:rPr>
              <a:t> </a:t>
            </a:r>
            <a:r>
              <a:rPr lang="en-GB" sz="2000" b="0" strike="noStrike" spc="-1" dirty="0" err="1">
                <a:solidFill>
                  <a:srgbClr val="000000"/>
                </a:solidFill>
                <a:latin typeface="Franklin Gothic Book"/>
                <a:ea typeface="DejaVu Sans"/>
              </a:rPr>
              <a:t>Paese</a:t>
            </a:r>
            <a:r>
              <a:rPr lang="en-GB" sz="2000" b="0" strike="noStrike" spc="-1" dirty="0">
                <a:solidFill>
                  <a:srgbClr val="000000"/>
                </a:solidFill>
                <a:latin typeface="Franklin Gothic Book"/>
                <a:ea typeface="DejaVu Sans"/>
              </a:rPr>
              <a:t> per </a:t>
            </a:r>
            <a:r>
              <a:rPr lang="en-GB" sz="2000" b="0" strike="noStrike" spc="-1" dirty="0" err="1">
                <a:solidFill>
                  <a:srgbClr val="000000"/>
                </a:solidFill>
                <a:latin typeface="Franklin Gothic Book"/>
                <a:ea typeface="DejaVu Sans"/>
              </a:rPr>
              <a:t>stabilirsi</a:t>
            </a:r>
            <a:r>
              <a:rPr lang="en-GB" sz="2000" b="0" strike="noStrike" spc="-1" dirty="0">
                <a:solidFill>
                  <a:srgbClr val="000000"/>
                </a:solidFill>
                <a:latin typeface="Franklin Gothic Book"/>
                <a:ea typeface="DejaVu Sans"/>
              </a:rPr>
              <a:t>, </a:t>
            </a:r>
            <a:r>
              <a:rPr lang="en-GB" sz="2000" b="0" strike="noStrike" spc="-1" dirty="0" err="1">
                <a:solidFill>
                  <a:srgbClr val="000000"/>
                </a:solidFill>
                <a:latin typeface="Franklin Gothic Book"/>
                <a:ea typeface="DejaVu Sans"/>
              </a:rPr>
              <a:t>temporaneamente</a:t>
            </a:r>
            <a:r>
              <a:rPr lang="en-GB" sz="2000" b="0" strike="noStrike" spc="-1" dirty="0">
                <a:solidFill>
                  <a:srgbClr val="000000"/>
                </a:solidFill>
                <a:latin typeface="Franklin Gothic Book"/>
                <a:ea typeface="DejaVu Sans"/>
              </a:rPr>
              <a:t> o </a:t>
            </a:r>
            <a:endParaRPr lang="en-GB" sz="2000" b="0" strike="noStrike" spc="-1" dirty="0">
              <a:latin typeface="Arial"/>
            </a:endParaRPr>
          </a:p>
          <a:p>
            <a:pPr algn="ctr">
              <a:lnSpc>
                <a:spcPct val="100000"/>
              </a:lnSpc>
            </a:pPr>
            <a:r>
              <a:rPr lang="en-GB" sz="2000" b="0" strike="noStrike" spc="-1" dirty="0" err="1">
                <a:solidFill>
                  <a:srgbClr val="000000"/>
                </a:solidFill>
                <a:latin typeface="Franklin Gothic Book"/>
                <a:ea typeface="DejaVu Sans"/>
              </a:rPr>
              <a:t>permanentemente</a:t>
            </a:r>
            <a:r>
              <a:rPr lang="en-GB" sz="2000" b="0" strike="noStrike" spc="-1" dirty="0">
                <a:solidFill>
                  <a:srgbClr val="000000"/>
                </a:solidFill>
                <a:latin typeface="Franklin Gothic Book"/>
                <a:ea typeface="DejaVu Sans"/>
              </a:rPr>
              <a:t>, in un </a:t>
            </a:r>
            <a:r>
              <a:rPr lang="en-GB" sz="2000" b="0" strike="noStrike" spc="-1" dirty="0" err="1">
                <a:solidFill>
                  <a:srgbClr val="000000"/>
                </a:solidFill>
                <a:latin typeface="Franklin Gothic Book"/>
                <a:ea typeface="DejaVu Sans"/>
              </a:rPr>
              <a:t>altro</a:t>
            </a:r>
            <a:r>
              <a:rPr lang="en-GB" sz="2000" b="0" strike="noStrike" spc="-1" dirty="0">
                <a:solidFill>
                  <a:srgbClr val="000000"/>
                </a:solidFill>
                <a:latin typeface="Franklin Gothic Book"/>
                <a:ea typeface="DejaVu Sans"/>
              </a:rPr>
              <a:t> </a:t>
            </a:r>
            <a:r>
              <a:rPr lang="en-GB" sz="2000" b="0" strike="noStrike" spc="-1" dirty="0" err="1">
                <a:solidFill>
                  <a:srgbClr val="000000"/>
                </a:solidFill>
                <a:latin typeface="Franklin Gothic Book"/>
                <a:ea typeface="DejaVu Sans"/>
              </a:rPr>
              <a:t>Stato</a:t>
            </a:r>
            <a:r>
              <a:rPr lang="en-GB" sz="2000" b="0" strike="noStrike" spc="-1" dirty="0">
                <a:solidFill>
                  <a:srgbClr val="000000"/>
                </a:solidFill>
                <a:latin typeface="Franklin Gothic Book"/>
                <a:ea typeface="DejaVu Sans"/>
              </a:rPr>
              <a:t>.  </a:t>
            </a:r>
            <a:endParaRPr lang="en-GB" sz="2000" b="0" strike="noStrike" spc="-1" dirty="0">
              <a:latin typeface="Arial"/>
            </a:endParaRPr>
          </a:p>
        </p:txBody>
      </p:sp>
      <p:sp>
        <p:nvSpPr>
          <p:cNvPr id="118" name="CustomShape 2"/>
          <p:cNvSpPr/>
          <p:nvPr/>
        </p:nvSpPr>
        <p:spPr>
          <a:xfrm>
            <a:off x="0" y="0"/>
            <a:ext cx="5005668" cy="4212360"/>
          </a:xfrm>
          <a:prstGeom prst="ellipse">
            <a:avLst/>
          </a:prstGeom>
          <a:ln>
            <a:round/>
          </a:ln>
        </p:spPr>
        <p:style>
          <a:lnRef idx="2">
            <a:schemeClr val="accent2"/>
          </a:lnRef>
          <a:fillRef idx="1">
            <a:schemeClr val="lt1"/>
          </a:fillRef>
          <a:effectRef idx="0">
            <a:schemeClr val="accent2"/>
          </a:effectRef>
          <a:fontRef idx="minor"/>
        </p:style>
        <p:txBody>
          <a:bodyPr lIns="90000" tIns="45000" rIns="90000" bIns="45000" anchor="ctr"/>
          <a:lstStyle/>
          <a:p>
            <a:pPr algn="ctr">
              <a:lnSpc>
                <a:spcPct val="100000"/>
              </a:lnSpc>
            </a:pPr>
            <a:r>
              <a:rPr lang="en-GB" sz="1800" b="1" strike="noStrike" spc="-1" dirty="0" smtClean="0">
                <a:solidFill>
                  <a:srgbClr val="000000"/>
                </a:solidFill>
                <a:latin typeface="Franklin Gothic Book"/>
                <a:ea typeface="DejaVu Sans"/>
              </a:rPr>
              <a:t>RIFUGIATO/A </a:t>
            </a:r>
            <a:endParaRPr lang="en-GB" sz="1800" b="0" strike="noStrike" spc="-1" dirty="0">
              <a:latin typeface="Arial"/>
            </a:endParaRPr>
          </a:p>
          <a:p>
            <a:pPr algn="ctr">
              <a:lnSpc>
                <a:spcPct val="100000"/>
              </a:lnSpc>
            </a:pPr>
            <a:r>
              <a:rPr lang="en-GB" sz="1800" b="0" strike="noStrike" spc="-1" dirty="0">
                <a:solidFill>
                  <a:srgbClr val="000000"/>
                </a:solidFill>
                <a:latin typeface="Franklin Gothic Book"/>
                <a:ea typeface="DejaVu Sans"/>
              </a:rPr>
              <a:t>Il </a:t>
            </a:r>
            <a:r>
              <a:rPr lang="en-GB" sz="1800" b="0" strike="noStrike" spc="-1" dirty="0" err="1">
                <a:solidFill>
                  <a:srgbClr val="000000"/>
                </a:solidFill>
                <a:latin typeface="Franklin Gothic Book"/>
                <a:ea typeface="DejaVu Sans"/>
              </a:rPr>
              <a:t>rifugiato</a:t>
            </a:r>
            <a:r>
              <a:rPr lang="en-GB" sz="1800" b="0" strike="noStrike" spc="-1" dirty="0">
                <a:solidFill>
                  <a:srgbClr val="000000"/>
                </a:solidFill>
                <a:latin typeface="Franklin Gothic Book"/>
                <a:ea typeface="DejaVu Sans"/>
              </a:rPr>
              <a:t> è </a:t>
            </a:r>
            <a:r>
              <a:rPr lang="en-GB" sz="1800" b="0" strike="noStrike" spc="-1" dirty="0" err="1">
                <a:solidFill>
                  <a:srgbClr val="000000"/>
                </a:solidFill>
                <a:latin typeface="Franklin Gothic Book"/>
                <a:ea typeface="DejaVu Sans"/>
              </a:rPr>
              <a:t>una</a:t>
            </a:r>
            <a:r>
              <a:rPr lang="en-GB" sz="1800" b="0" strike="noStrike" spc="-1" dirty="0">
                <a:solidFill>
                  <a:srgbClr val="000000"/>
                </a:solidFill>
                <a:latin typeface="Franklin Gothic Book"/>
                <a:ea typeface="DejaVu Sans"/>
              </a:rPr>
              <a:t> persona </a:t>
            </a:r>
            <a:r>
              <a:rPr lang="en-GB" sz="1800" b="0" strike="noStrike" spc="-1" dirty="0" err="1">
                <a:solidFill>
                  <a:srgbClr val="000000"/>
                </a:solidFill>
                <a:latin typeface="Franklin Gothic Book"/>
                <a:ea typeface="DejaVu Sans"/>
              </a:rPr>
              <a:t>che</a:t>
            </a:r>
            <a:r>
              <a:rPr lang="en-GB" sz="1800" b="0" strike="noStrike" spc="-1" dirty="0">
                <a:solidFill>
                  <a:srgbClr val="000000"/>
                </a:solidFill>
                <a:latin typeface="Franklin Gothic Book"/>
                <a:ea typeface="DejaVu Sans"/>
              </a:rPr>
              <a:t>, “per </a:t>
            </a:r>
            <a:r>
              <a:rPr lang="en-GB" sz="1800" b="0" strike="noStrike" spc="-1" dirty="0" err="1">
                <a:solidFill>
                  <a:srgbClr val="000000"/>
                </a:solidFill>
                <a:latin typeface="Franklin Gothic Book"/>
                <a:ea typeface="DejaVu Sans"/>
              </a:rPr>
              <a:t>fondato</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timore</a:t>
            </a:r>
            <a:r>
              <a:rPr lang="en-GB" sz="1800" b="0" strike="noStrike" spc="-1" dirty="0">
                <a:solidFill>
                  <a:srgbClr val="000000"/>
                </a:solidFill>
                <a:latin typeface="Franklin Gothic Book"/>
                <a:ea typeface="DejaVu Sans"/>
              </a:rPr>
              <a:t> di </a:t>
            </a:r>
            <a:r>
              <a:rPr lang="en-GB" sz="1800" b="0" strike="noStrike" spc="-1" dirty="0" err="1">
                <a:solidFill>
                  <a:srgbClr val="000000"/>
                </a:solidFill>
                <a:latin typeface="Franklin Gothic Book"/>
                <a:ea typeface="DejaVu Sans"/>
              </a:rPr>
              <a:t>persecuzione</a:t>
            </a:r>
            <a:r>
              <a:rPr lang="en-GB" sz="1800" b="0" strike="noStrike" spc="-1" dirty="0">
                <a:solidFill>
                  <a:srgbClr val="000000"/>
                </a:solidFill>
                <a:latin typeface="Franklin Gothic Book"/>
                <a:ea typeface="DejaVu Sans"/>
              </a:rPr>
              <a:t> per </a:t>
            </a:r>
            <a:r>
              <a:rPr lang="en-GB" sz="1800" b="0" strike="noStrike" spc="-1" dirty="0" err="1">
                <a:solidFill>
                  <a:srgbClr val="000000"/>
                </a:solidFill>
                <a:latin typeface="Franklin Gothic Book"/>
                <a:ea typeface="DejaVu Sans"/>
              </a:rPr>
              <a:t>motivi</a:t>
            </a:r>
            <a:r>
              <a:rPr lang="en-GB" sz="1800" b="0" strike="noStrike" spc="-1" dirty="0">
                <a:solidFill>
                  <a:srgbClr val="000000"/>
                </a:solidFill>
                <a:latin typeface="Franklin Gothic Book"/>
                <a:ea typeface="DejaVu Sans"/>
              </a:rPr>
              <a:t> di </a:t>
            </a:r>
            <a:r>
              <a:rPr lang="en-GB" sz="1800" b="0" strike="noStrike" spc="-1" dirty="0" err="1">
                <a:solidFill>
                  <a:srgbClr val="000000"/>
                </a:solidFill>
                <a:latin typeface="Franklin Gothic Book"/>
                <a:ea typeface="DejaVu Sans"/>
              </a:rPr>
              <a:t>razza</a:t>
            </a:r>
            <a:r>
              <a:rPr lang="en-GB" sz="1800" b="0" strike="noStrike" spc="-1" dirty="0">
                <a:solidFill>
                  <a:srgbClr val="000000"/>
                </a:solidFill>
                <a:latin typeface="Franklin Gothic Book"/>
                <a:ea typeface="DejaVu Sans"/>
              </a:rPr>
              <a:t>, </a:t>
            </a:r>
            <a:endParaRPr lang="en-GB" sz="1800" b="0" strike="noStrike" spc="-1" dirty="0">
              <a:latin typeface="Arial"/>
            </a:endParaRPr>
          </a:p>
          <a:p>
            <a:pPr algn="ctr">
              <a:lnSpc>
                <a:spcPct val="100000"/>
              </a:lnSpc>
            </a:pPr>
            <a:r>
              <a:rPr lang="en-GB" sz="1800" b="0" strike="noStrike" spc="-1" dirty="0" err="1">
                <a:solidFill>
                  <a:srgbClr val="000000"/>
                </a:solidFill>
                <a:latin typeface="Franklin Gothic Book"/>
                <a:ea typeface="DejaVu Sans"/>
              </a:rPr>
              <a:t>religione</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nazionalità</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appartenenza</a:t>
            </a:r>
            <a:r>
              <a:rPr lang="en-GB" sz="1800" b="0" strike="noStrike" spc="-1" dirty="0">
                <a:solidFill>
                  <a:srgbClr val="000000"/>
                </a:solidFill>
                <a:latin typeface="Franklin Gothic Book"/>
                <a:ea typeface="DejaVu Sans"/>
              </a:rPr>
              <a:t> a un </a:t>
            </a:r>
            <a:r>
              <a:rPr lang="en-GB" sz="1800" b="0" strike="noStrike" spc="-1" dirty="0" err="1">
                <a:solidFill>
                  <a:srgbClr val="000000"/>
                </a:solidFill>
                <a:latin typeface="Franklin Gothic Book"/>
                <a:ea typeface="DejaVu Sans"/>
              </a:rPr>
              <a:t>determinato</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gruppo</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sociale</a:t>
            </a:r>
            <a:r>
              <a:rPr lang="en-GB" sz="1800" b="0" strike="noStrike" spc="-1" dirty="0">
                <a:solidFill>
                  <a:srgbClr val="000000"/>
                </a:solidFill>
                <a:latin typeface="Franklin Gothic Book"/>
                <a:ea typeface="DejaVu Sans"/>
              </a:rPr>
              <a:t> od </a:t>
            </a:r>
            <a:r>
              <a:rPr lang="en-GB" sz="1800" b="0" strike="noStrike" spc="-1" dirty="0" err="1">
                <a:solidFill>
                  <a:srgbClr val="000000"/>
                </a:solidFill>
                <a:latin typeface="Franklin Gothic Book"/>
                <a:ea typeface="DejaVu Sans"/>
              </a:rPr>
              <a:t>opinione</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politica</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si</a:t>
            </a:r>
            <a:r>
              <a:rPr lang="en-GB" sz="1800" b="0" strike="noStrike" spc="-1" dirty="0">
                <a:solidFill>
                  <a:srgbClr val="000000"/>
                </a:solidFill>
                <a:latin typeface="Franklin Gothic Book"/>
                <a:ea typeface="DejaVu Sans"/>
              </a:rPr>
              <a:t> </a:t>
            </a:r>
            <a:endParaRPr lang="en-GB" sz="1800" b="0" strike="noStrike" spc="-1" dirty="0">
              <a:latin typeface="Arial"/>
            </a:endParaRPr>
          </a:p>
          <a:p>
            <a:pPr algn="ctr">
              <a:lnSpc>
                <a:spcPct val="100000"/>
              </a:lnSpc>
            </a:pPr>
            <a:r>
              <a:rPr lang="en-GB" sz="1800" b="0" strike="noStrike" spc="-1" dirty="0" err="1">
                <a:solidFill>
                  <a:srgbClr val="000000"/>
                </a:solidFill>
                <a:latin typeface="Franklin Gothic Book"/>
                <a:ea typeface="DejaVu Sans"/>
              </a:rPr>
              <a:t>trova</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fuori</a:t>
            </a:r>
            <a:r>
              <a:rPr lang="en-GB" sz="1800" b="0" strike="noStrike" spc="-1" dirty="0">
                <a:solidFill>
                  <a:srgbClr val="000000"/>
                </a:solidFill>
                <a:latin typeface="Franklin Gothic Book"/>
                <a:ea typeface="DejaVu Sans"/>
              </a:rPr>
              <a:t> del </a:t>
            </a:r>
            <a:r>
              <a:rPr lang="en-GB" sz="1800" b="0" strike="noStrike" spc="-1" dirty="0" err="1">
                <a:solidFill>
                  <a:srgbClr val="000000"/>
                </a:solidFill>
                <a:latin typeface="Franklin Gothic Book"/>
                <a:ea typeface="DejaVu Sans"/>
              </a:rPr>
              <a:t>Paese</a:t>
            </a:r>
            <a:r>
              <a:rPr lang="en-GB" sz="1800" b="0" strike="noStrike" spc="-1" dirty="0">
                <a:solidFill>
                  <a:srgbClr val="000000"/>
                </a:solidFill>
                <a:latin typeface="Franklin Gothic Book"/>
                <a:ea typeface="DejaVu Sans"/>
              </a:rPr>
              <a:t> di cui ha la </a:t>
            </a:r>
            <a:r>
              <a:rPr lang="en-GB" sz="1800" b="0" strike="noStrike" spc="-1" dirty="0" err="1">
                <a:solidFill>
                  <a:srgbClr val="000000"/>
                </a:solidFill>
                <a:latin typeface="Franklin Gothic Book"/>
                <a:ea typeface="DejaVu Sans"/>
              </a:rPr>
              <a:t>cittadinanza</a:t>
            </a:r>
            <a:r>
              <a:rPr lang="en-GB" sz="1800" b="0" strike="noStrike" spc="-1" dirty="0">
                <a:solidFill>
                  <a:srgbClr val="000000"/>
                </a:solidFill>
                <a:latin typeface="Franklin Gothic Book"/>
                <a:ea typeface="DejaVu Sans"/>
              </a:rPr>
              <a:t>, e non </a:t>
            </a:r>
            <a:r>
              <a:rPr lang="en-GB" sz="1800" b="0" strike="noStrike" spc="-1" dirty="0" err="1">
                <a:solidFill>
                  <a:srgbClr val="000000"/>
                </a:solidFill>
                <a:latin typeface="Franklin Gothic Book"/>
                <a:ea typeface="DejaVu Sans"/>
              </a:rPr>
              <a:t>può</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oppure</a:t>
            </a:r>
            <a:r>
              <a:rPr lang="en-GB" sz="1800" b="0" strike="noStrike" spc="-1" dirty="0">
                <a:solidFill>
                  <a:srgbClr val="000000"/>
                </a:solidFill>
                <a:latin typeface="Franklin Gothic Book"/>
                <a:ea typeface="DejaVu Sans"/>
              </a:rPr>
              <a:t>, a causa di tale </a:t>
            </a:r>
            <a:r>
              <a:rPr lang="en-GB" sz="1800" b="0" strike="noStrike" spc="-1" dirty="0" err="1">
                <a:solidFill>
                  <a:srgbClr val="000000"/>
                </a:solidFill>
                <a:latin typeface="Franklin Gothic Book"/>
                <a:ea typeface="DejaVu Sans"/>
              </a:rPr>
              <a:t>timore</a:t>
            </a:r>
            <a:r>
              <a:rPr lang="en-GB" sz="1800" b="0" strike="noStrike" spc="-1" dirty="0">
                <a:solidFill>
                  <a:srgbClr val="000000"/>
                </a:solidFill>
                <a:latin typeface="Franklin Gothic Book"/>
                <a:ea typeface="DejaVu Sans"/>
              </a:rPr>
              <a:t>, non </a:t>
            </a:r>
            <a:endParaRPr lang="en-GB" sz="1800" b="0" strike="noStrike" spc="-1" dirty="0">
              <a:latin typeface="Arial"/>
            </a:endParaRPr>
          </a:p>
          <a:p>
            <a:pPr algn="ctr">
              <a:lnSpc>
                <a:spcPct val="100000"/>
              </a:lnSpc>
            </a:pPr>
            <a:r>
              <a:rPr lang="en-GB" sz="1800" b="0" strike="noStrike" spc="-1" dirty="0" err="1">
                <a:solidFill>
                  <a:srgbClr val="000000"/>
                </a:solidFill>
                <a:latin typeface="Franklin Gothic Book"/>
                <a:ea typeface="DejaVu Sans"/>
              </a:rPr>
              <a:t>vuole</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avvalersi</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della</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protezione</a:t>
            </a:r>
            <a:r>
              <a:rPr lang="en-GB" sz="1800" b="0" strike="noStrike" spc="-1" dirty="0">
                <a:solidFill>
                  <a:srgbClr val="000000"/>
                </a:solidFill>
                <a:latin typeface="Franklin Gothic Book"/>
                <a:ea typeface="DejaVu Sans"/>
              </a:rPr>
              <a:t> di tale </a:t>
            </a:r>
            <a:r>
              <a:rPr lang="en-GB" sz="1800" b="0" strike="noStrike" spc="-1" dirty="0" err="1">
                <a:solidFill>
                  <a:srgbClr val="000000"/>
                </a:solidFill>
                <a:latin typeface="Franklin Gothic Book"/>
                <a:ea typeface="DejaVu Sans"/>
              </a:rPr>
              <a:t>Paese</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Convenzione</a:t>
            </a:r>
            <a:r>
              <a:rPr lang="en-GB" sz="1800" b="0" strike="noStrike" spc="-1" dirty="0">
                <a:solidFill>
                  <a:srgbClr val="000000"/>
                </a:solidFill>
                <a:latin typeface="Franklin Gothic Book"/>
                <a:ea typeface="DejaVu Sans"/>
              </a:rPr>
              <a:t> di Ginevra del 1951 </a:t>
            </a:r>
            <a:r>
              <a:rPr lang="en-GB" sz="1800" b="0" strike="noStrike" spc="-1" dirty="0" err="1">
                <a:solidFill>
                  <a:srgbClr val="000000"/>
                </a:solidFill>
                <a:latin typeface="Franklin Gothic Book"/>
                <a:ea typeface="DejaVu Sans"/>
              </a:rPr>
              <a:t>sullo</a:t>
            </a:r>
            <a:r>
              <a:rPr lang="en-GB" sz="1800" b="0" strike="noStrike" spc="-1" dirty="0">
                <a:solidFill>
                  <a:srgbClr val="000000"/>
                </a:solidFill>
                <a:latin typeface="Franklin Gothic Book"/>
                <a:ea typeface="DejaVu Sans"/>
              </a:rPr>
              <a:t> status </a:t>
            </a:r>
            <a:endParaRPr lang="en-GB" sz="1800" b="0" strike="noStrike" spc="-1" dirty="0">
              <a:latin typeface="Arial"/>
            </a:endParaRPr>
          </a:p>
          <a:p>
            <a:pPr algn="ctr">
              <a:lnSpc>
                <a:spcPct val="100000"/>
              </a:lnSpc>
            </a:pPr>
            <a:r>
              <a:rPr lang="en-GB" sz="1800" b="0" strike="noStrike" spc="-1" dirty="0" err="1">
                <a:solidFill>
                  <a:srgbClr val="000000"/>
                </a:solidFill>
                <a:latin typeface="Franklin Gothic Book"/>
                <a:ea typeface="DejaVu Sans"/>
              </a:rPr>
              <a:t>dei</a:t>
            </a:r>
            <a:r>
              <a:rPr lang="en-GB" sz="1800" b="0" strike="noStrike" spc="-1" dirty="0">
                <a:solidFill>
                  <a:srgbClr val="000000"/>
                </a:solidFill>
                <a:latin typeface="Franklin Gothic Book"/>
                <a:ea typeface="DejaVu Sans"/>
              </a:rPr>
              <a:t> </a:t>
            </a:r>
            <a:r>
              <a:rPr lang="en-GB" sz="1800" b="0" strike="noStrike" spc="-1" dirty="0" err="1">
                <a:solidFill>
                  <a:srgbClr val="000000"/>
                </a:solidFill>
                <a:latin typeface="Franklin Gothic Book"/>
                <a:ea typeface="DejaVu Sans"/>
              </a:rPr>
              <a:t>rifugiati</a:t>
            </a:r>
            <a:r>
              <a:rPr lang="en-GB" sz="1800" b="0" strike="noStrike" spc="-1" dirty="0">
                <a:solidFill>
                  <a:srgbClr val="000000"/>
                </a:solidFill>
                <a:latin typeface="Franklin Gothic Book"/>
                <a:ea typeface="DejaVu Sans"/>
              </a:rPr>
              <a:t>). </a:t>
            </a:r>
            <a:endParaRPr lang="en-GB" sz="1800" b="0" strike="noStrike" spc="-1" dirty="0">
              <a:latin typeface="Arial"/>
            </a:endParaRPr>
          </a:p>
        </p:txBody>
      </p:sp>
      <p:sp>
        <p:nvSpPr>
          <p:cNvPr id="119" name="CustomShape 3"/>
          <p:cNvSpPr/>
          <p:nvPr/>
        </p:nvSpPr>
        <p:spPr>
          <a:xfrm>
            <a:off x="6807685" y="3272805"/>
            <a:ext cx="4570920" cy="3799800"/>
          </a:xfrm>
          <a:prstGeom prst="ellipse">
            <a:avLst/>
          </a:prstGeom>
          <a:ln>
            <a:round/>
          </a:ln>
        </p:spPr>
        <p:style>
          <a:lnRef idx="2">
            <a:schemeClr val="accent4"/>
          </a:lnRef>
          <a:fillRef idx="1">
            <a:schemeClr val="lt1"/>
          </a:fillRef>
          <a:effectRef idx="0">
            <a:schemeClr val="accent4"/>
          </a:effectRef>
          <a:fontRef idx="minor"/>
        </p:style>
        <p:txBody>
          <a:bodyPr lIns="90000" tIns="45000" rIns="90000" bIns="45000" anchor="ctr"/>
          <a:lstStyle/>
          <a:p>
            <a:pPr algn="ctr">
              <a:lnSpc>
                <a:spcPct val="100000"/>
              </a:lnSpc>
            </a:pPr>
            <a:r>
              <a:rPr lang="en-GB" sz="1800" b="1" strike="noStrike" spc="-1">
                <a:solidFill>
                  <a:srgbClr val="000000"/>
                </a:solidFill>
                <a:latin typeface="Franklin Gothic Book"/>
                <a:ea typeface="DejaVu Sans"/>
              </a:rPr>
              <a:t>MIGRANTE CLIMATICO</a:t>
            </a:r>
            <a:endParaRPr lang="en-GB" sz="1800" b="0" strike="noStrike" spc="-1">
              <a:latin typeface="Arial"/>
            </a:endParaRPr>
          </a:p>
          <a:p>
            <a:pPr algn="ctr">
              <a:lnSpc>
                <a:spcPct val="100000"/>
              </a:lnSpc>
            </a:pPr>
            <a:r>
              <a:rPr lang="en-GB" sz="1800" b="0" strike="noStrike" spc="-1">
                <a:solidFill>
                  <a:srgbClr val="000000"/>
                </a:solidFill>
                <a:latin typeface="Franklin Gothic Book"/>
                <a:ea typeface="DejaVu Sans"/>
              </a:rPr>
              <a:t>Una persona costretta a lasciare la propria casa a causa di siccità, alluvioni, tempeste e altri disastri ambientali è chiamata “migrante climatico”. Si stima che tra 150 e 200 milioni di persone potrebbero diventare migranti climatici entro il 2050.</a:t>
            </a:r>
            <a:endParaRPr lang="en-GB" sz="1800" b="0" strike="noStrike" spc="-1">
              <a:latin typeface="Arial"/>
            </a:endParaRPr>
          </a:p>
        </p:txBody>
      </p:sp>
      <p:sp>
        <p:nvSpPr>
          <p:cNvPr id="120" name="CustomShape 4"/>
          <p:cNvSpPr/>
          <p:nvPr/>
        </p:nvSpPr>
        <p:spPr>
          <a:xfrm>
            <a:off x="2851967" y="3209490"/>
            <a:ext cx="4696560" cy="371232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1800" b="1" strike="noStrike" spc="-1" dirty="0" err="1">
                <a:solidFill>
                  <a:srgbClr val="FFFFFF"/>
                </a:solidFill>
                <a:latin typeface="Franklin Gothic Book"/>
                <a:ea typeface="DejaVu Sans"/>
              </a:rPr>
              <a:t>Sfollato</a:t>
            </a:r>
            <a:r>
              <a:rPr lang="en-GB" sz="1800" b="1" strike="noStrike" spc="-1" dirty="0">
                <a:solidFill>
                  <a:srgbClr val="FFFFFF"/>
                </a:solidFill>
                <a:latin typeface="Franklin Gothic Book"/>
                <a:ea typeface="DejaVu Sans"/>
              </a:rPr>
              <a:t> </a:t>
            </a:r>
            <a:r>
              <a:rPr lang="en-GB" sz="1800" b="1" strike="noStrike" spc="-1" dirty="0" err="1">
                <a:solidFill>
                  <a:srgbClr val="FFFFFF"/>
                </a:solidFill>
                <a:latin typeface="Franklin Gothic Book"/>
                <a:ea typeface="DejaVu Sans"/>
              </a:rPr>
              <a:t>Interno</a:t>
            </a:r>
            <a:r>
              <a:rPr lang="en-GB" sz="1800" b="1" strike="noStrike" spc="-1" dirty="0">
                <a:solidFill>
                  <a:srgbClr val="FFFFFF"/>
                </a:solidFill>
                <a:latin typeface="Franklin Gothic Book"/>
                <a:ea typeface="DejaVu Sans"/>
              </a:rPr>
              <a:t> (IDP) </a:t>
            </a:r>
            <a:endParaRPr lang="en-GB" sz="1800" b="0" strike="noStrike" spc="-1" dirty="0">
              <a:latin typeface="Arial"/>
            </a:endParaRPr>
          </a:p>
          <a:p>
            <a:pPr algn="ctr">
              <a:lnSpc>
                <a:spcPct val="100000"/>
              </a:lnSpc>
            </a:pPr>
            <a:r>
              <a:rPr lang="en-GB" sz="1800" b="0" strike="noStrike" spc="-1" dirty="0">
                <a:solidFill>
                  <a:srgbClr val="FFFFFF"/>
                </a:solidFill>
                <a:latin typeface="Franklin Gothic Book"/>
                <a:ea typeface="DejaVu Sans"/>
              </a:rPr>
              <a:t>Come </a:t>
            </a:r>
            <a:r>
              <a:rPr lang="en-GB" sz="1800" b="0" strike="noStrike" spc="-1" dirty="0" err="1">
                <a:solidFill>
                  <a:srgbClr val="FFFFFF"/>
                </a:solidFill>
                <a:latin typeface="Franklin Gothic Book"/>
                <a:ea typeface="DejaVu Sans"/>
              </a:rPr>
              <a:t>i</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rifugiati</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anche</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gli</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sfollati</a:t>
            </a:r>
            <a:r>
              <a:rPr lang="en-GB" sz="1800" b="0" strike="noStrike" spc="-1" dirty="0">
                <a:solidFill>
                  <a:srgbClr val="FFFFFF"/>
                </a:solidFill>
                <a:latin typeface="Franklin Gothic Book"/>
                <a:ea typeface="DejaVu Sans"/>
              </a:rPr>
              <a:t> (in </a:t>
            </a:r>
            <a:r>
              <a:rPr lang="en-GB" sz="1800" b="0" strike="noStrike" spc="-1" dirty="0" err="1">
                <a:solidFill>
                  <a:srgbClr val="FFFFFF"/>
                </a:solidFill>
                <a:latin typeface="Franklin Gothic Book"/>
                <a:ea typeface="DejaVu Sans"/>
              </a:rPr>
              <a:t>inglese</a:t>
            </a:r>
            <a:r>
              <a:rPr lang="en-GB" sz="1800" b="0" strike="noStrike" spc="-1" dirty="0">
                <a:solidFill>
                  <a:srgbClr val="FFFFFF"/>
                </a:solidFill>
                <a:latin typeface="Franklin Gothic Book"/>
                <a:ea typeface="DejaVu Sans"/>
              </a:rPr>
              <a:t>, Internally Displaced Persons o IDPs) </a:t>
            </a:r>
            <a:r>
              <a:rPr lang="en-GB" sz="1800" b="0" strike="noStrike" spc="-1" dirty="0" err="1">
                <a:solidFill>
                  <a:srgbClr val="FFFFFF"/>
                </a:solidFill>
                <a:latin typeface="Franklin Gothic Book"/>
                <a:ea typeface="DejaVu Sans"/>
              </a:rPr>
              <a:t>sono</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civili</a:t>
            </a:r>
            <a:r>
              <a:rPr lang="en-GB" sz="1800" b="0" strike="noStrike" spc="-1" dirty="0">
                <a:solidFill>
                  <a:srgbClr val="FFFFFF"/>
                </a:solidFill>
                <a:latin typeface="Franklin Gothic Book"/>
                <a:ea typeface="DejaVu Sans"/>
              </a:rPr>
              <a:t> </a:t>
            </a:r>
            <a:endParaRPr lang="en-GB" sz="1800" b="0" strike="noStrike" spc="-1" dirty="0">
              <a:latin typeface="Arial"/>
            </a:endParaRPr>
          </a:p>
          <a:p>
            <a:pPr algn="ctr">
              <a:lnSpc>
                <a:spcPct val="100000"/>
              </a:lnSpc>
            </a:pPr>
            <a:r>
              <a:rPr lang="en-GB" sz="1800" b="0" strike="noStrike" spc="-1" dirty="0" err="1">
                <a:solidFill>
                  <a:srgbClr val="FFFFFF"/>
                </a:solidFill>
                <a:latin typeface="Franklin Gothic Book"/>
                <a:ea typeface="DejaVu Sans"/>
              </a:rPr>
              <a:t>costretti</a:t>
            </a:r>
            <a:r>
              <a:rPr lang="en-GB" sz="1800" b="0" strike="noStrike" spc="-1" dirty="0">
                <a:solidFill>
                  <a:srgbClr val="FFFFFF"/>
                </a:solidFill>
                <a:latin typeface="Franklin Gothic Book"/>
                <a:ea typeface="DejaVu Sans"/>
              </a:rPr>
              <a:t> a </a:t>
            </a:r>
            <a:r>
              <a:rPr lang="en-GB" sz="1800" b="0" strike="noStrike" spc="-1" dirty="0" err="1">
                <a:solidFill>
                  <a:srgbClr val="FFFFFF"/>
                </a:solidFill>
                <a:latin typeface="Franklin Gothic Book"/>
                <a:ea typeface="DejaVu Sans"/>
              </a:rPr>
              <a:t>fuggire</a:t>
            </a:r>
            <a:r>
              <a:rPr lang="en-GB" sz="1800" b="0" strike="noStrike" spc="-1" dirty="0">
                <a:solidFill>
                  <a:srgbClr val="FFFFFF"/>
                </a:solidFill>
                <a:latin typeface="Franklin Gothic Book"/>
                <a:ea typeface="DejaVu Sans"/>
              </a:rPr>
              <a:t> da guerre o </a:t>
            </a:r>
            <a:r>
              <a:rPr lang="en-GB" sz="1800" b="0" strike="noStrike" spc="-1" dirty="0" err="1">
                <a:solidFill>
                  <a:srgbClr val="FFFFFF"/>
                </a:solidFill>
                <a:latin typeface="Franklin Gothic Book"/>
                <a:ea typeface="DejaVu Sans"/>
              </a:rPr>
              <a:t>persecuzioni</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Tuttavia</a:t>
            </a:r>
            <a:r>
              <a:rPr lang="en-GB" sz="1800" b="0" strike="noStrike" spc="-1" dirty="0">
                <a:solidFill>
                  <a:srgbClr val="FFFFFF"/>
                </a:solidFill>
                <a:latin typeface="Franklin Gothic Book"/>
                <a:ea typeface="DejaVu Sans"/>
              </a:rPr>
              <a:t>, a </a:t>
            </a:r>
            <a:r>
              <a:rPr lang="en-GB" sz="1800" b="0" strike="noStrike" spc="-1" dirty="0" err="1">
                <a:solidFill>
                  <a:srgbClr val="FFFFFF"/>
                </a:solidFill>
                <a:latin typeface="Franklin Gothic Book"/>
                <a:ea typeface="DejaVu Sans"/>
              </a:rPr>
              <a:t>differenza</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dei</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rifugiati</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essi</a:t>
            </a:r>
            <a:r>
              <a:rPr lang="en-GB" sz="1800" b="0" strike="noStrike" spc="-1" dirty="0">
                <a:solidFill>
                  <a:srgbClr val="FFFFFF"/>
                </a:solidFill>
                <a:latin typeface="Franklin Gothic Book"/>
                <a:ea typeface="DejaVu Sans"/>
              </a:rPr>
              <a:t> non </a:t>
            </a:r>
            <a:r>
              <a:rPr lang="en-GB" sz="1800" b="0" strike="noStrike" spc="-1" dirty="0" err="1">
                <a:solidFill>
                  <a:srgbClr val="FFFFFF"/>
                </a:solidFill>
                <a:latin typeface="Franklin Gothic Book"/>
                <a:ea typeface="DejaVu Sans"/>
              </a:rPr>
              <a:t>hanno</a:t>
            </a:r>
            <a:r>
              <a:rPr lang="en-GB" sz="1800" b="0" strike="noStrike" spc="-1" dirty="0">
                <a:solidFill>
                  <a:srgbClr val="FFFFFF"/>
                </a:solidFill>
                <a:latin typeface="Franklin Gothic Book"/>
                <a:ea typeface="DejaVu Sans"/>
              </a:rPr>
              <a:t> </a:t>
            </a:r>
            <a:endParaRPr lang="en-GB" sz="1800" b="0" strike="noStrike" spc="-1" dirty="0">
              <a:latin typeface="Arial"/>
            </a:endParaRPr>
          </a:p>
          <a:p>
            <a:pPr algn="ctr">
              <a:lnSpc>
                <a:spcPct val="100000"/>
              </a:lnSpc>
            </a:pPr>
            <a:r>
              <a:rPr lang="en-GB" sz="1800" b="0" strike="noStrike" spc="-1" dirty="0" err="1">
                <a:solidFill>
                  <a:srgbClr val="FFFFFF"/>
                </a:solidFill>
                <a:latin typeface="Franklin Gothic Book"/>
                <a:ea typeface="DejaVu Sans"/>
              </a:rPr>
              <a:t>attraversato</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il</a:t>
            </a:r>
            <a:r>
              <a:rPr lang="en-GB" sz="1800" b="0" strike="noStrike" spc="-1" dirty="0">
                <a:solidFill>
                  <a:srgbClr val="FFFFFF"/>
                </a:solidFill>
                <a:latin typeface="Franklin Gothic Book"/>
                <a:ea typeface="DejaVu Sans"/>
              </a:rPr>
              <a:t> confine del </a:t>
            </a:r>
            <a:r>
              <a:rPr lang="en-GB" sz="1800" b="0" strike="noStrike" spc="-1" dirty="0" err="1">
                <a:solidFill>
                  <a:srgbClr val="FFFFFF"/>
                </a:solidFill>
                <a:latin typeface="Franklin Gothic Book"/>
                <a:ea typeface="DejaVu Sans"/>
              </a:rPr>
              <a:t>proprio</a:t>
            </a:r>
            <a:r>
              <a:rPr lang="en-GB" sz="1800" b="0" strike="noStrike" spc="-1" dirty="0">
                <a:solidFill>
                  <a:srgbClr val="FFFFFF"/>
                </a:solidFill>
                <a:latin typeface="Franklin Gothic Book"/>
                <a:ea typeface="DejaVu Sans"/>
              </a:rPr>
              <a:t> </a:t>
            </a:r>
            <a:r>
              <a:rPr lang="en-GB" sz="1800" b="0" strike="noStrike" spc="-1" dirty="0" err="1">
                <a:solidFill>
                  <a:srgbClr val="FFFFFF"/>
                </a:solidFill>
                <a:latin typeface="Franklin Gothic Book"/>
                <a:ea typeface="DejaVu Sans"/>
              </a:rPr>
              <a:t>Paese</a:t>
            </a:r>
            <a:r>
              <a:rPr lang="en-GB" sz="1800" b="0" strike="noStrike" spc="-1" dirty="0">
                <a:solidFill>
                  <a:srgbClr val="FFFFFF"/>
                </a:solidFill>
                <a:latin typeface="Franklin Gothic Book"/>
                <a:ea typeface="DejaVu Sans"/>
              </a:rPr>
              <a:t>.  </a:t>
            </a:r>
            <a:endParaRPr lang="en-GB" sz="1800" b="0" strike="noStrike" spc="-1" dirty="0">
              <a:latin typeface="Arial"/>
            </a:endParaRPr>
          </a:p>
          <a:p>
            <a:pPr algn="ctr">
              <a:lnSpc>
                <a:spcPct val="100000"/>
              </a:lnSpc>
            </a:pPr>
            <a:r>
              <a:rPr lang="en-GB" sz="1800" b="0" strike="noStrike" spc="-1" dirty="0">
                <a:solidFill>
                  <a:srgbClr val="FFFFFF"/>
                </a:solidFill>
                <a:latin typeface="Franklin Gothic Book"/>
                <a:ea typeface="DejaVu Sans"/>
              </a:rPr>
              <a:t> </a:t>
            </a:r>
            <a:endParaRPr lang="en-GB" sz="1800" b="0" strike="noStrike" spc="-1" dirty="0">
              <a:latin typeface="Arial"/>
            </a:endParaRPr>
          </a:p>
        </p:txBody>
      </p:sp>
      <p:sp>
        <p:nvSpPr>
          <p:cNvPr id="2" name="Fumetto 4 1"/>
          <p:cNvSpPr/>
          <p:nvPr/>
        </p:nvSpPr>
        <p:spPr>
          <a:xfrm>
            <a:off x="7548527" y="-129951"/>
            <a:ext cx="4499113" cy="3825823"/>
          </a:xfrm>
          <a:prstGeom prst="cloudCallout">
            <a:avLst>
              <a:gd name="adj1" fmla="val -57625"/>
              <a:gd name="adj2" fmla="val 57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Apolide</a:t>
            </a:r>
          </a:p>
          <a:p>
            <a:pPr algn="ctr"/>
            <a:r>
              <a:rPr lang="it-IT" dirty="0"/>
              <a:t>Un individuo che </a:t>
            </a:r>
            <a:r>
              <a:rPr lang="it-IT" dirty="0" smtClean="0"/>
              <a:t>nessuno Stato</a:t>
            </a:r>
            <a:r>
              <a:rPr lang="it-IT" dirty="0"/>
              <a:t>, sulla base </a:t>
            </a:r>
            <a:r>
              <a:rPr lang="it-IT" dirty="0" smtClean="0"/>
              <a:t>delle proprie </a:t>
            </a:r>
            <a:r>
              <a:rPr lang="it-IT" dirty="0"/>
              <a:t>leggi, </a:t>
            </a:r>
            <a:r>
              <a:rPr lang="it-IT" dirty="0" smtClean="0"/>
              <a:t>considera un </a:t>
            </a:r>
            <a:r>
              <a:rPr lang="it-IT" dirty="0"/>
              <a:t>suo cittadino.</a:t>
            </a:r>
          </a:p>
          <a:p>
            <a:pPr algn="ctr"/>
            <a:r>
              <a:rPr lang="it-IT" dirty="0"/>
              <a:t>Si </a:t>
            </a:r>
            <a:r>
              <a:rPr lang="it-IT" dirty="0" smtClean="0"/>
              <a:t> può </a:t>
            </a:r>
            <a:r>
              <a:rPr lang="it-IT" dirty="0"/>
              <a:t>essere apolidi </a:t>
            </a:r>
            <a:r>
              <a:rPr lang="it-IT" dirty="0" smtClean="0"/>
              <a:t>dalla nascita oppure </a:t>
            </a:r>
            <a:r>
              <a:rPr lang="it-IT" dirty="0"/>
              <a:t>nel caso </a:t>
            </a:r>
            <a:r>
              <a:rPr lang="it-IT" dirty="0" smtClean="0"/>
              <a:t>in cui </a:t>
            </a:r>
            <a:r>
              <a:rPr lang="it-IT" dirty="0"/>
              <a:t>si venga privati </a:t>
            </a:r>
            <a:r>
              <a:rPr lang="it-IT" dirty="0" smtClean="0"/>
              <a:t>della cittadinanza </a:t>
            </a:r>
            <a:r>
              <a:rPr lang="it-IT" dirty="0"/>
              <a:t>(ad </a:t>
            </a:r>
            <a:r>
              <a:rPr lang="it-IT" dirty="0" smtClean="0"/>
              <a:t> esempio </a:t>
            </a:r>
            <a:r>
              <a:rPr lang="it-IT" dirty="0"/>
              <a:t>in seguito </a:t>
            </a:r>
            <a:r>
              <a:rPr lang="it-IT" dirty="0" smtClean="0"/>
              <a:t>ad eventi </a:t>
            </a:r>
            <a:r>
              <a:rPr lang="it-IT" dirty="0"/>
              <a:t>politici o </a:t>
            </a:r>
            <a:r>
              <a:rPr lang="it-IT" dirty="0" smtClean="0"/>
              <a:t>bellici</a:t>
            </a:r>
            <a:r>
              <a:rPr lang="it-IT" dirty="0"/>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21" name="CustomShape 1"/>
          <p:cNvSpPr/>
          <p:nvPr/>
        </p:nvSpPr>
        <p:spPr>
          <a:xfrm>
            <a:off x="1371600" y="4356000"/>
            <a:ext cx="9600120" cy="22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89000"/>
              </a:lnSpc>
            </a:pPr>
            <a:endParaRPr lang="en-GB" sz="4400" b="0" strike="noStrike" spc="-1" dirty="0">
              <a:latin typeface="Arial"/>
            </a:endParaRPr>
          </a:p>
        </p:txBody>
      </p:sp>
      <p:pic>
        <p:nvPicPr>
          <p:cNvPr id="4" name="Segnaposto contenuto 3"/>
          <p:cNvPicPr>
            <a:picLocks noChangeAspect="1"/>
          </p:cNvPicPr>
          <p:nvPr/>
        </p:nvPicPr>
        <p:blipFill>
          <a:blip r:embed="rId3"/>
          <a:stretch>
            <a:fillRect/>
          </a:stretch>
        </p:blipFill>
        <p:spPr>
          <a:xfrm>
            <a:off x="1371600" y="298733"/>
            <a:ext cx="9918890" cy="6559267"/>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23" name="CustomShape 1"/>
          <p:cNvSpPr/>
          <p:nvPr/>
        </p:nvSpPr>
        <p:spPr>
          <a:xfrm>
            <a:off x="1371600" y="282600"/>
            <a:ext cx="9600120" cy="8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9000"/>
              </a:lnSpc>
            </a:pPr>
            <a:r>
              <a:rPr lang="en-GB" sz="4400" b="1" strike="noStrike" spc="-1">
                <a:solidFill>
                  <a:srgbClr val="191B0E"/>
                </a:solidFill>
                <a:latin typeface="Franklin Gothic Book"/>
                <a:ea typeface="DejaVu Sans"/>
              </a:rPr>
              <a:t>Quiz</a:t>
            </a:r>
            <a:r>
              <a:rPr lang="en-GB" sz="4400" b="0" strike="noStrike" spc="-1">
                <a:solidFill>
                  <a:srgbClr val="191B0E"/>
                </a:solidFill>
                <a:latin typeface="Franklin Gothic Book"/>
                <a:ea typeface="DejaVu Sans"/>
              </a:rPr>
              <a:t> </a:t>
            </a:r>
            <a:endParaRPr lang="en-GB" sz="4400" b="0" strike="noStrike" spc="-1">
              <a:latin typeface="Arial"/>
            </a:endParaRPr>
          </a:p>
        </p:txBody>
      </p:sp>
      <p:pic>
        <p:nvPicPr>
          <p:cNvPr id="4" name="Segnaposto contenuto 3">
            <a:hlinkClick r:id="rId3"/>
          </p:cNvPr>
          <p:cNvPicPr>
            <a:picLocks noChangeAspect="1"/>
          </p:cNvPicPr>
          <p:nvPr/>
        </p:nvPicPr>
        <p:blipFill rotWithShape="1">
          <a:blip r:embed="rId4"/>
          <a:srcRect t="47890" b="25666"/>
          <a:stretch/>
        </p:blipFill>
        <p:spPr>
          <a:xfrm>
            <a:off x="1043665" y="1512916"/>
            <a:ext cx="10908081" cy="485463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25" name="CustomShape 1"/>
          <p:cNvSpPr/>
          <p:nvPr/>
        </p:nvSpPr>
        <p:spPr>
          <a:xfrm>
            <a:off x="1371600" y="143280"/>
            <a:ext cx="9600120" cy="87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9000"/>
              </a:lnSpc>
            </a:pPr>
            <a:r>
              <a:rPr lang="en-GB" sz="4400" b="1" strike="noStrike" spc="-1" dirty="0">
                <a:solidFill>
                  <a:srgbClr val="191B0E"/>
                </a:solidFill>
                <a:latin typeface="Franklin Gothic Book"/>
                <a:ea typeface="DejaVu Sans"/>
              </a:rPr>
              <a:t>Quale </a:t>
            </a:r>
            <a:r>
              <a:rPr lang="en-GB" sz="4400" b="1" strike="noStrike" spc="-1" dirty="0" err="1">
                <a:solidFill>
                  <a:srgbClr val="191B0E"/>
                </a:solidFill>
                <a:latin typeface="Franklin Gothic Book"/>
                <a:ea typeface="DejaVu Sans"/>
              </a:rPr>
              <a:t>invasione</a:t>
            </a:r>
            <a:r>
              <a:rPr lang="en-GB" sz="4400" b="1" strike="noStrike" spc="-1" dirty="0">
                <a:solidFill>
                  <a:srgbClr val="191B0E"/>
                </a:solidFill>
                <a:latin typeface="Franklin Gothic Book"/>
                <a:ea typeface="DejaVu Sans"/>
              </a:rPr>
              <a:t>?</a:t>
            </a:r>
            <a:endParaRPr lang="en-GB" sz="4400" b="0" strike="noStrike" spc="-1" dirty="0">
              <a:latin typeface="Arial"/>
            </a:endParaRPr>
          </a:p>
        </p:txBody>
      </p:sp>
      <p:pic>
        <p:nvPicPr>
          <p:cNvPr id="4" name="Immagine 3"/>
          <p:cNvPicPr/>
          <p:nvPr/>
        </p:nvPicPr>
        <p:blipFill rotWithShape="1">
          <a:blip r:embed="rId3"/>
          <a:srcRect t="9134" r="1017" b="7547"/>
          <a:stretch/>
        </p:blipFill>
        <p:spPr bwMode="auto">
          <a:xfrm>
            <a:off x="1097281" y="1020600"/>
            <a:ext cx="10149840" cy="5641457"/>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27" name="CustomShape 1"/>
          <p:cNvSpPr/>
          <p:nvPr/>
        </p:nvSpPr>
        <p:spPr>
          <a:xfrm>
            <a:off x="1004040" y="161280"/>
            <a:ext cx="10828440" cy="66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10000"/>
          </a:bodyPr>
          <a:lstStyle/>
          <a:p>
            <a:pPr>
              <a:lnSpc>
                <a:spcPct val="89000"/>
              </a:lnSpc>
            </a:pPr>
            <a:r>
              <a:rPr lang="en-GB" sz="4400" b="1" strike="noStrike" spc="-1">
                <a:solidFill>
                  <a:srgbClr val="191B0E"/>
                </a:solidFill>
                <a:latin typeface="Franklin Gothic Book"/>
                <a:ea typeface="DejaVu Sans"/>
              </a:rPr>
              <a:t>Alcuni fatti: i Paesi più ricchi sono i meno ospitali</a:t>
            </a:r>
            <a:endParaRPr lang="en-GB" sz="4400" b="0" strike="noStrike" spc="-1">
              <a:latin typeface="Arial"/>
            </a:endParaRPr>
          </a:p>
        </p:txBody>
      </p:sp>
      <p:pic>
        <p:nvPicPr>
          <p:cNvPr id="4" name="Segnaposto contenuto 3"/>
          <p:cNvPicPr>
            <a:picLocks noChangeAspect="1"/>
          </p:cNvPicPr>
          <p:nvPr/>
        </p:nvPicPr>
        <p:blipFill>
          <a:blip r:embed="rId3"/>
          <a:stretch>
            <a:fillRect/>
          </a:stretch>
        </p:blipFill>
        <p:spPr>
          <a:xfrm>
            <a:off x="-550383" y="626519"/>
            <a:ext cx="12867890" cy="756983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29" name="CustomShape 1"/>
          <p:cNvSpPr/>
          <p:nvPr/>
        </p:nvSpPr>
        <p:spPr>
          <a:xfrm>
            <a:off x="1371600" y="199440"/>
            <a:ext cx="9600120" cy="7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9000"/>
              </a:lnSpc>
            </a:pPr>
            <a:r>
              <a:rPr lang="en-GB" sz="4400" b="1" strike="noStrike" spc="-1" dirty="0">
                <a:solidFill>
                  <a:srgbClr val="191B0E"/>
                </a:solidFill>
                <a:latin typeface="Franklin Gothic Book"/>
                <a:ea typeface="DejaVu Sans"/>
              </a:rPr>
              <a:t>Dossier </a:t>
            </a:r>
            <a:r>
              <a:rPr lang="en-GB" sz="4400" b="1" strike="noStrike" spc="-1" dirty="0" err="1">
                <a:solidFill>
                  <a:srgbClr val="191B0E"/>
                </a:solidFill>
                <a:latin typeface="Franklin Gothic Book"/>
                <a:ea typeface="DejaVu Sans"/>
              </a:rPr>
              <a:t>statistico</a:t>
            </a:r>
            <a:r>
              <a:rPr lang="en-GB" sz="4400" b="1" strike="noStrike" spc="-1" dirty="0">
                <a:solidFill>
                  <a:srgbClr val="191B0E"/>
                </a:solidFill>
                <a:latin typeface="Franklin Gothic Book"/>
                <a:ea typeface="DejaVu Sans"/>
              </a:rPr>
              <a:t> immigrazione in Italia</a:t>
            </a:r>
            <a:endParaRPr lang="en-GB" sz="4400" b="0" strike="noStrike" spc="-1" dirty="0">
              <a:latin typeface="Arial"/>
            </a:endParaRPr>
          </a:p>
        </p:txBody>
      </p:sp>
      <p:pic>
        <p:nvPicPr>
          <p:cNvPr id="4" name="Segnaposto contenut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469" y="997528"/>
            <a:ext cx="8279476" cy="5860472"/>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31" name="CustomShape 1"/>
          <p:cNvSpPr/>
          <p:nvPr/>
        </p:nvSpPr>
        <p:spPr>
          <a:xfrm>
            <a:off x="1288440" y="286920"/>
            <a:ext cx="9600120" cy="65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89000"/>
              </a:lnSpc>
            </a:pPr>
            <a:r>
              <a:rPr lang="en-GB" sz="4400" b="1" strike="noStrike" spc="-1" dirty="0">
                <a:solidFill>
                  <a:srgbClr val="191B0E"/>
                </a:solidFill>
                <a:latin typeface="Franklin Gothic Book"/>
                <a:ea typeface="DejaVu Sans"/>
              </a:rPr>
              <a:t>Chi </a:t>
            </a:r>
            <a:r>
              <a:rPr lang="en-GB" sz="4400" b="1" strike="noStrike" spc="-1" dirty="0" err="1">
                <a:solidFill>
                  <a:srgbClr val="191B0E"/>
                </a:solidFill>
                <a:latin typeface="Franklin Gothic Book"/>
                <a:ea typeface="DejaVu Sans"/>
              </a:rPr>
              <a:t>viene</a:t>
            </a:r>
            <a:r>
              <a:rPr lang="en-GB" sz="4400" b="1" strike="noStrike" spc="-1" dirty="0">
                <a:solidFill>
                  <a:srgbClr val="191B0E"/>
                </a:solidFill>
                <a:latin typeface="Franklin Gothic Book"/>
                <a:ea typeface="DejaVu Sans"/>
              </a:rPr>
              <a:t> e chi </a:t>
            </a:r>
            <a:r>
              <a:rPr lang="en-GB" sz="4400" b="1" strike="noStrike" spc="-1" dirty="0" err="1">
                <a:solidFill>
                  <a:srgbClr val="191B0E"/>
                </a:solidFill>
                <a:latin typeface="Franklin Gothic Book"/>
                <a:ea typeface="DejaVu Sans"/>
              </a:rPr>
              <a:t>va</a:t>
            </a:r>
            <a:endParaRPr lang="en-GB" sz="4400" b="0" strike="noStrike" spc="-1" dirty="0">
              <a:latin typeface="Arial"/>
            </a:endParaRPr>
          </a:p>
        </p:txBody>
      </p:sp>
      <p:pic>
        <p:nvPicPr>
          <p:cNvPr id="4"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29" y="1004495"/>
            <a:ext cx="9509829" cy="572881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33" name="CustomShape 1"/>
          <p:cNvSpPr/>
          <p:nvPr/>
        </p:nvSpPr>
        <p:spPr>
          <a:xfrm>
            <a:off x="1371600" y="260131"/>
            <a:ext cx="9600120" cy="67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89000"/>
              </a:lnSpc>
            </a:pPr>
            <a:r>
              <a:rPr lang="en-GB" sz="6600" b="1" strike="noStrike" spc="-1" dirty="0">
                <a:solidFill>
                  <a:srgbClr val="191B0E"/>
                </a:solidFill>
                <a:latin typeface="Franklin Gothic Book"/>
                <a:ea typeface="DejaVu Sans"/>
              </a:rPr>
              <a:t>Per </a:t>
            </a:r>
            <a:r>
              <a:rPr lang="en-GB" sz="6600" b="1" strike="noStrike" spc="-1" dirty="0" err="1">
                <a:solidFill>
                  <a:srgbClr val="191B0E"/>
                </a:solidFill>
                <a:latin typeface="Franklin Gothic Book"/>
                <a:ea typeface="DejaVu Sans"/>
              </a:rPr>
              <a:t>concludere</a:t>
            </a:r>
            <a:endParaRPr lang="en-GB" sz="6600" b="0" strike="noStrike" spc="-1" dirty="0">
              <a:latin typeface="Arial"/>
            </a:endParaRPr>
          </a:p>
        </p:txBody>
      </p:sp>
      <p:sp>
        <p:nvSpPr>
          <p:cNvPr id="134" name="CustomShape 2"/>
          <p:cNvSpPr/>
          <p:nvPr/>
        </p:nvSpPr>
        <p:spPr>
          <a:xfrm>
            <a:off x="1371600" y="1562760"/>
            <a:ext cx="9600120" cy="430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4000"/>
              </a:lnSpc>
              <a:spcBef>
                <a:spcPts val="1001"/>
              </a:spcBef>
              <a:spcAft>
                <a:spcPts val="201"/>
              </a:spcAft>
            </a:pPr>
            <a:r>
              <a:rPr lang="en-GB" sz="4400" b="0" strike="noStrike" spc="-1" dirty="0" err="1">
                <a:solidFill>
                  <a:srgbClr val="191B0E"/>
                </a:solidFill>
                <a:latin typeface="Calibri  "/>
                <a:ea typeface="DejaVu Sans"/>
              </a:rPr>
              <a:t>Ognuno</a:t>
            </a:r>
            <a:r>
              <a:rPr lang="en-GB" sz="4400" b="0" strike="noStrike" spc="-1" dirty="0">
                <a:solidFill>
                  <a:srgbClr val="191B0E"/>
                </a:solidFill>
                <a:latin typeface="Calibri  "/>
                <a:ea typeface="DejaVu Sans"/>
              </a:rPr>
              <a:t> </a:t>
            </a:r>
            <a:r>
              <a:rPr lang="en-GB" sz="4400" b="0" strike="noStrike" spc="-1" dirty="0" err="1">
                <a:solidFill>
                  <a:srgbClr val="191B0E"/>
                </a:solidFill>
                <a:latin typeface="Calibri  "/>
                <a:ea typeface="DejaVu Sans"/>
              </a:rPr>
              <a:t>scriva</a:t>
            </a:r>
            <a:r>
              <a:rPr lang="en-GB" sz="4400" b="0" strike="noStrike" spc="-1" dirty="0">
                <a:solidFill>
                  <a:srgbClr val="191B0E"/>
                </a:solidFill>
                <a:latin typeface="Calibri  "/>
                <a:ea typeface="DejaVu Sans"/>
              </a:rPr>
              <a:t> </a:t>
            </a:r>
            <a:r>
              <a:rPr lang="en-GB" sz="4400" b="0" strike="noStrike" spc="-1" dirty="0" err="1">
                <a:solidFill>
                  <a:srgbClr val="191B0E"/>
                </a:solidFill>
                <a:latin typeface="Calibri  "/>
                <a:ea typeface="DejaVu Sans"/>
              </a:rPr>
              <a:t>su</a:t>
            </a:r>
            <a:r>
              <a:rPr lang="en-GB" sz="4400" b="0" strike="noStrike" spc="-1" dirty="0">
                <a:solidFill>
                  <a:srgbClr val="191B0E"/>
                </a:solidFill>
                <a:latin typeface="Calibri  "/>
                <a:ea typeface="DejaVu Sans"/>
              </a:rPr>
              <a:t> un </a:t>
            </a:r>
            <a:r>
              <a:rPr lang="en-GB" sz="4400" b="0" strike="noStrike" spc="-1" dirty="0" err="1">
                <a:solidFill>
                  <a:srgbClr val="191B0E"/>
                </a:solidFill>
                <a:latin typeface="Calibri  "/>
                <a:ea typeface="DejaVu Sans"/>
              </a:rPr>
              <a:t>foglio</a:t>
            </a:r>
            <a:r>
              <a:rPr lang="en-GB" sz="4400" b="0" strike="noStrike" spc="-1" dirty="0">
                <a:solidFill>
                  <a:srgbClr val="191B0E"/>
                </a:solidFill>
                <a:latin typeface="Calibri  "/>
                <a:ea typeface="DejaVu Sans"/>
              </a:rPr>
              <a:t>:</a:t>
            </a:r>
            <a:endParaRPr lang="en-GB" sz="4400" b="0" strike="noStrike" spc="-1" dirty="0">
              <a:latin typeface="Calibri  "/>
            </a:endParaRPr>
          </a:p>
          <a:p>
            <a:pPr marL="384120" indent="-383040">
              <a:lnSpc>
                <a:spcPct val="94000"/>
              </a:lnSpc>
              <a:spcBef>
                <a:spcPts val="1001"/>
              </a:spcBef>
              <a:spcAft>
                <a:spcPts val="201"/>
              </a:spcAft>
              <a:buClr>
                <a:srgbClr val="191B0E"/>
              </a:buClr>
              <a:buFont typeface="Franklin Gothic Book"/>
              <a:buChar char="■"/>
            </a:pPr>
            <a:r>
              <a:rPr lang="en-GB" sz="4400" b="0" strike="noStrike" spc="-1" dirty="0" err="1">
                <a:solidFill>
                  <a:srgbClr val="191B0E"/>
                </a:solidFill>
                <a:latin typeface="Calibri  "/>
                <a:ea typeface="DejaVu Sans"/>
              </a:rPr>
              <a:t>Un’EMOZIONE</a:t>
            </a:r>
            <a:endParaRPr lang="en-GB" sz="4400" b="0" strike="noStrike" spc="-1" dirty="0">
              <a:latin typeface="Calibri  "/>
            </a:endParaRPr>
          </a:p>
          <a:p>
            <a:pPr marL="384120" indent="-383040">
              <a:lnSpc>
                <a:spcPct val="94000"/>
              </a:lnSpc>
              <a:spcBef>
                <a:spcPts val="1001"/>
              </a:spcBef>
              <a:spcAft>
                <a:spcPts val="201"/>
              </a:spcAft>
              <a:buClr>
                <a:srgbClr val="191B0E"/>
              </a:buClr>
              <a:buFont typeface="Franklin Gothic Book"/>
              <a:buChar char="■"/>
            </a:pPr>
            <a:r>
              <a:rPr lang="en-GB" sz="4400" b="0" strike="noStrike" spc="-1" dirty="0" err="1">
                <a:solidFill>
                  <a:srgbClr val="191B0E"/>
                </a:solidFill>
                <a:latin typeface="Calibri  "/>
                <a:ea typeface="DejaVu Sans"/>
              </a:rPr>
              <a:t>Una</a:t>
            </a:r>
            <a:r>
              <a:rPr lang="en-GB" sz="4400" b="0" strike="noStrike" spc="-1" dirty="0">
                <a:solidFill>
                  <a:srgbClr val="191B0E"/>
                </a:solidFill>
                <a:latin typeface="Calibri  "/>
                <a:ea typeface="DejaVu Sans"/>
              </a:rPr>
              <a:t> </a:t>
            </a:r>
            <a:r>
              <a:rPr lang="en-GB" sz="4400" b="0" strike="noStrike" spc="-1" dirty="0" err="1">
                <a:solidFill>
                  <a:srgbClr val="191B0E"/>
                </a:solidFill>
                <a:latin typeface="Calibri  "/>
                <a:ea typeface="DejaVu Sans"/>
              </a:rPr>
              <a:t>cosa</a:t>
            </a:r>
            <a:r>
              <a:rPr lang="en-GB" sz="4400" b="0" strike="noStrike" spc="-1" dirty="0">
                <a:solidFill>
                  <a:srgbClr val="191B0E"/>
                </a:solidFill>
                <a:latin typeface="Calibri  "/>
                <a:ea typeface="DejaVu Sans"/>
              </a:rPr>
              <a:t> IMPARATA</a:t>
            </a:r>
            <a:endParaRPr lang="en-GB" sz="4400" b="0" strike="noStrike" spc="-1" dirty="0">
              <a:latin typeface="Calibri  "/>
            </a:endParaRPr>
          </a:p>
          <a:p>
            <a:pPr marL="384120" indent="-383040">
              <a:lnSpc>
                <a:spcPct val="94000"/>
              </a:lnSpc>
              <a:spcBef>
                <a:spcPts val="1001"/>
              </a:spcBef>
              <a:spcAft>
                <a:spcPts val="201"/>
              </a:spcAft>
              <a:buClr>
                <a:srgbClr val="191B0E"/>
              </a:buClr>
              <a:buFont typeface="Franklin Gothic Book"/>
              <a:buChar char="■"/>
            </a:pPr>
            <a:r>
              <a:rPr lang="en-GB" sz="4400" b="0" strike="noStrike" spc="-1" dirty="0" err="1">
                <a:solidFill>
                  <a:srgbClr val="191B0E"/>
                </a:solidFill>
                <a:latin typeface="Calibri  "/>
                <a:ea typeface="DejaVu Sans"/>
              </a:rPr>
              <a:t>Una</a:t>
            </a:r>
            <a:r>
              <a:rPr lang="en-GB" sz="4400" b="0" strike="noStrike" spc="-1" dirty="0">
                <a:solidFill>
                  <a:srgbClr val="191B0E"/>
                </a:solidFill>
                <a:latin typeface="Calibri  "/>
                <a:ea typeface="DejaVu Sans"/>
              </a:rPr>
              <a:t> DOMANDA</a:t>
            </a:r>
            <a:endParaRPr lang="en-GB" sz="4400" b="0" strike="noStrike" spc="-1" dirty="0">
              <a:latin typeface="Calibri  "/>
            </a:endParaRPr>
          </a:p>
          <a:p>
            <a:pPr>
              <a:lnSpc>
                <a:spcPct val="94000"/>
              </a:lnSpc>
              <a:spcBef>
                <a:spcPts val="1001"/>
              </a:spcBef>
              <a:spcAft>
                <a:spcPts val="201"/>
              </a:spcAft>
            </a:pPr>
            <a:endParaRPr lang="en-GB" sz="4400" b="0" strike="noStrike" spc="-1" dirty="0">
              <a:latin typeface="Calibri  "/>
            </a:endParaRPr>
          </a:p>
          <a:p>
            <a:pPr>
              <a:lnSpc>
                <a:spcPct val="94000"/>
              </a:lnSpc>
              <a:spcBef>
                <a:spcPts val="1001"/>
              </a:spcBef>
              <a:spcAft>
                <a:spcPts val="201"/>
              </a:spcAft>
            </a:pPr>
            <a:r>
              <a:rPr lang="en-GB" sz="4400" b="0" strike="noStrike" spc="-1" dirty="0">
                <a:solidFill>
                  <a:srgbClr val="191B0E"/>
                </a:solidFill>
                <a:latin typeface="Calibri  "/>
                <a:ea typeface="DejaVu Sans"/>
              </a:rPr>
              <a:t>Chi </a:t>
            </a:r>
            <a:r>
              <a:rPr lang="en-GB" sz="4400" b="0" strike="noStrike" spc="-1" dirty="0" err="1">
                <a:solidFill>
                  <a:srgbClr val="191B0E"/>
                </a:solidFill>
                <a:latin typeface="Calibri  "/>
                <a:ea typeface="DejaVu Sans"/>
              </a:rPr>
              <a:t>vuole</a:t>
            </a:r>
            <a:r>
              <a:rPr lang="en-GB" sz="4400" b="0" strike="noStrike" spc="-1" dirty="0">
                <a:solidFill>
                  <a:srgbClr val="191B0E"/>
                </a:solidFill>
                <a:latin typeface="Calibri  "/>
                <a:ea typeface="DejaVu Sans"/>
              </a:rPr>
              <a:t> </a:t>
            </a:r>
            <a:r>
              <a:rPr lang="en-GB" sz="4400" b="0" strike="noStrike" spc="-1" dirty="0" err="1">
                <a:solidFill>
                  <a:srgbClr val="191B0E"/>
                </a:solidFill>
                <a:latin typeface="Calibri  "/>
                <a:ea typeface="DejaVu Sans"/>
              </a:rPr>
              <a:t>condivide</a:t>
            </a:r>
            <a:r>
              <a:rPr lang="en-GB" sz="4400" b="0" strike="noStrike" spc="-1" dirty="0">
                <a:solidFill>
                  <a:srgbClr val="191B0E"/>
                </a:solidFill>
                <a:latin typeface="Calibri  "/>
                <a:ea typeface="DejaVu Sans"/>
              </a:rPr>
              <a:t> con </a:t>
            </a:r>
            <a:r>
              <a:rPr lang="en-GB" sz="4400" b="0" strike="noStrike" spc="-1" dirty="0" err="1">
                <a:solidFill>
                  <a:srgbClr val="191B0E"/>
                </a:solidFill>
                <a:latin typeface="Calibri  "/>
                <a:ea typeface="DejaVu Sans"/>
              </a:rPr>
              <a:t>tutti</a:t>
            </a:r>
            <a:endParaRPr lang="en-GB" sz="4400" b="0" strike="noStrike" spc="-1" dirty="0">
              <a:latin typeface="Calibri  "/>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96" name="CustomShape 1"/>
          <p:cNvSpPr/>
          <p:nvPr/>
        </p:nvSpPr>
        <p:spPr>
          <a:xfrm>
            <a:off x="1386720" y="65880"/>
            <a:ext cx="9600120" cy="211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89000"/>
              </a:lnSpc>
            </a:pPr>
            <a:r>
              <a:rPr lang="en-GB" sz="4400" b="1" strike="noStrike" spc="-1" dirty="0">
                <a:solidFill>
                  <a:srgbClr val="191B0E"/>
                </a:solidFill>
                <a:latin typeface="Franklin Gothic Book"/>
                <a:ea typeface="DejaVu Sans"/>
              </a:rPr>
              <a:t>"Se </a:t>
            </a:r>
            <a:r>
              <a:rPr lang="en-GB" sz="4400" b="1" strike="noStrike" spc="-1" dirty="0" err="1">
                <a:solidFill>
                  <a:srgbClr val="191B0E"/>
                </a:solidFill>
                <a:latin typeface="Franklin Gothic Book"/>
                <a:ea typeface="DejaVu Sans"/>
              </a:rPr>
              <a:t>riuscissimo</a:t>
            </a:r>
            <a:r>
              <a:rPr lang="en-GB" sz="4400" b="1" strike="noStrike" spc="-1" dirty="0">
                <a:solidFill>
                  <a:srgbClr val="191B0E"/>
                </a:solidFill>
                <a:latin typeface="Franklin Gothic Book"/>
                <a:ea typeface="DejaVu Sans"/>
              </a:rPr>
              <a:t> a </a:t>
            </a:r>
            <a:r>
              <a:rPr lang="en-GB" sz="4400" b="1" strike="noStrike" spc="-1" dirty="0" err="1">
                <a:solidFill>
                  <a:srgbClr val="191B0E"/>
                </a:solidFill>
                <a:latin typeface="Franklin Gothic Book"/>
                <a:ea typeface="DejaVu Sans"/>
              </a:rPr>
              <a:t>metterci</a:t>
            </a:r>
            <a:r>
              <a:rPr lang="en-GB" sz="4400" b="1" strike="noStrike" spc="-1" dirty="0">
                <a:solidFill>
                  <a:srgbClr val="191B0E"/>
                </a:solidFill>
                <a:latin typeface="Franklin Gothic Book"/>
                <a:ea typeface="DejaVu Sans"/>
              </a:rPr>
              <a:t> </a:t>
            </a:r>
            <a:r>
              <a:rPr lang="en-GB" sz="4400" b="1" strike="noStrike" spc="-1" dirty="0" err="1">
                <a:solidFill>
                  <a:srgbClr val="191B0E"/>
                </a:solidFill>
                <a:latin typeface="Franklin Gothic Book"/>
                <a:ea typeface="DejaVu Sans"/>
              </a:rPr>
              <a:t>nei</a:t>
            </a:r>
            <a:r>
              <a:rPr lang="en-GB" sz="4400" b="1" strike="noStrike" spc="-1" dirty="0">
                <a:solidFill>
                  <a:srgbClr val="191B0E"/>
                </a:solidFill>
                <a:latin typeface="Franklin Gothic Book"/>
                <a:ea typeface="DejaVu Sans"/>
              </a:rPr>
              <a:t> panni degli </a:t>
            </a:r>
            <a:r>
              <a:rPr lang="en-GB" sz="4400" b="1" strike="noStrike" spc="-1" dirty="0" err="1">
                <a:solidFill>
                  <a:srgbClr val="191B0E"/>
                </a:solidFill>
                <a:latin typeface="Franklin Gothic Book"/>
                <a:ea typeface="DejaVu Sans"/>
              </a:rPr>
              <a:t>altri</a:t>
            </a:r>
            <a:r>
              <a:rPr lang="en-GB" sz="4400" b="1" strike="noStrike" spc="-1" dirty="0">
                <a:solidFill>
                  <a:srgbClr val="191B0E"/>
                </a:solidFill>
                <a:latin typeface="Franklin Gothic Book"/>
                <a:ea typeface="DejaVu Sans"/>
              </a:rPr>
              <a:t> non </a:t>
            </a:r>
            <a:r>
              <a:rPr lang="en-GB" sz="4400" b="1" strike="noStrike" spc="-1" dirty="0" err="1">
                <a:solidFill>
                  <a:srgbClr val="191B0E"/>
                </a:solidFill>
                <a:latin typeface="Franklin Gothic Book"/>
                <a:ea typeface="DejaVu Sans"/>
              </a:rPr>
              <a:t>avremmo</a:t>
            </a:r>
            <a:r>
              <a:rPr lang="en-GB" sz="4400" b="1" strike="noStrike" spc="-1" dirty="0">
                <a:solidFill>
                  <a:srgbClr val="191B0E"/>
                </a:solidFill>
                <a:latin typeface="Franklin Gothic Book"/>
                <a:ea typeface="DejaVu Sans"/>
              </a:rPr>
              <a:t> </a:t>
            </a:r>
            <a:r>
              <a:rPr lang="en-GB" sz="4400" b="1" strike="noStrike" spc="-1" dirty="0" err="1">
                <a:solidFill>
                  <a:srgbClr val="191B0E"/>
                </a:solidFill>
                <a:latin typeface="Franklin Gothic Book"/>
                <a:ea typeface="DejaVu Sans"/>
              </a:rPr>
              <a:t>bisogno</a:t>
            </a:r>
            <a:r>
              <a:rPr lang="en-GB" sz="4400" b="1" strike="noStrike" spc="-1" dirty="0">
                <a:solidFill>
                  <a:srgbClr val="191B0E"/>
                </a:solidFill>
                <a:latin typeface="Franklin Gothic Book"/>
                <a:ea typeface="DejaVu Sans"/>
              </a:rPr>
              <a:t> di </a:t>
            </a:r>
            <a:r>
              <a:rPr lang="en-GB" sz="4400" b="1" strike="noStrike" spc="-1" dirty="0" err="1">
                <a:solidFill>
                  <a:srgbClr val="191B0E"/>
                </a:solidFill>
                <a:latin typeface="Franklin Gothic Book"/>
                <a:ea typeface="DejaVu Sans"/>
              </a:rPr>
              <a:t>regole</a:t>
            </a:r>
            <a:r>
              <a:rPr lang="en-GB" sz="4400" b="1" strike="noStrike" spc="-1" dirty="0">
                <a:solidFill>
                  <a:srgbClr val="191B0E"/>
                </a:solidFill>
                <a:latin typeface="Franklin Gothic Book"/>
                <a:ea typeface="DejaVu Sans"/>
              </a:rPr>
              <a:t>"</a:t>
            </a:r>
            <a:r>
              <a:rPr dirty="0"/>
              <a:t/>
            </a:r>
            <a:br>
              <a:rPr dirty="0"/>
            </a:br>
            <a:r>
              <a:rPr lang="en-GB" sz="1600" b="0" strike="noStrike" spc="-1" dirty="0">
                <a:solidFill>
                  <a:srgbClr val="191B0E"/>
                </a:solidFill>
                <a:latin typeface="Franklin Gothic Book"/>
                <a:ea typeface="DejaVu Sans"/>
              </a:rPr>
              <a:t>Elio </a:t>
            </a:r>
            <a:r>
              <a:rPr lang="en-GB" sz="1600" b="0" strike="noStrike" spc="-1" dirty="0" err="1">
                <a:solidFill>
                  <a:srgbClr val="191B0E"/>
                </a:solidFill>
                <a:latin typeface="Franklin Gothic Book"/>
                <a:ea typeface="DejaVu Sans"/>
              </a:rPr>
              <a:t>Germano</a:t>
            </a:r>
            <a:r>
              <a:rPr lang="en-GB" sz="1600" b="0" strike="noStrike" spc="-1" dirty="0">
                <a:solidFill>
                  <a:srgbClr val="191B0E"/>
                </a:solidFill>
                <a:latin typeface="Franklin Gothic Book"/>
                <a:ea typeface="DejaVu Sans"/>
              </a:rPr>
              <a:t> </a:t>
            </a:r>
            <a:r>
              <a:rPr lang="en-GB" sz="1600" b="0" strike="noStrike" spc="-1" dirty="0" err="1">
                <a:solidFill>
                  <a:srgbClr val="191B0E"/>
                </a:solidFill>
                <a:latin typeface="Franklin Gothic Book"/>
                <a:ea typeface="DejaVu Sans"/>
              </a:rPr>
              <a:t>cita</a:t>
            </a:r>
            <a:r>
              <a:rPr lang="en-GB" sz="1600" b="0" strike="noStrike" spc="-1" dirty="0">
                <a:solidFill>
                  <a:srgbClr val="191B0E"/>
                </a:solidFill>
                <a:latin typeface="Franklin Gothic Book"/>
                <a:ea typeface="DejaVu Sans"/>
              </a:rPr>
              <a:t> Kropotkin a </a:t>
            </a:r>
            <a:r>
              <a:rPr lang="en-GB" sz="1600" b="0" strike="noStrike" spc="-1" dirty="0" err="1">
                <a:solidFill>
                  <a:srgbClr val="191B0E"/>
                </a:solidFill>
                <a:latin typeface="Franklin Gothic Book"/>
                <a:ea typeface="DejaVu Sans"/>
              </a:rPr>
              <a:t>Che</a:t>
            </a:r>
            <a:r>
              <a:rPr lang="en-GB" sz="1600" b="0" strike="noStrike" spc="-1" dirty="0">
                <a:solidFill>
                  <a:srgbClr val="191B0E"/>
                </a:solidFill>
                <a:latin typeface="Franklin Gothic Book"/>
                <a:ea typeface="DejaVu Sans"/>
              </a:rPr>
              <a:t> tempo </a:t>
            </a:r>
            <a:r>
              <a:rPr lang="en-GB" sz="1600" b="0" strike="noStrike" spc="-1" dirty="0" err="1">
                <a:solidFill>
                  <a:srgbClr val="191B0E"/>
                </a:solidFill>
                <a:latin typeface="Franklin Gothic Book"/>
                <a:ea typeface="DejaVu Sans"/>
              </a:rPr>
              <a:t>che</a:t>
            </a:r>
            <a:r>
              <a:rPr lang="en-GB" sz="1600" b="0" strike="noStrike" spc="-1" dirty="0">
                <a:solidFill>
                  <a:srgbClr val="191B0E"/>
                </a:solidFill>
                <a:latin typeface="Franklin Gothic Book"/>
                <a:ea typeface="DejaVu Sans"/>
              </a:rPr>
              <a:t> fa</a:t>
            </a:r>
            <a:endParaRPr lang="en-GB" sz="1600" b="0" strike="noStrike" spc="-1" dirty="0">
              <a:latin typeface="Arial"/>
            </a:endParaRPr>
          </a:p>
        </p:txBody>
      </p:sp>
      <p:sp>
        <p:nvSpPr>
          <p:cNvPr id="97" name="CustomShape 2"/>
          <p:cNvSpPr/>
          <p:nvPr/>
        </p:nvSpPr>
        <p:spPr>
          <a:xfrm>
            <a:off x="1371600" y="5908320"/>
            <a:ext cx="9600120" cy="63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94000"/>
              </a:lnSpc>
              <a:spcBef>
                <a:spcPts val="1001"/>
              </a:spcBef>
              <a:spcAft>
                <a:spcPts val="201"/>
              </a:spcAft>
            </a:pPr>
            <a:r>
              <a:rPr lang="en-GB" sz="2000" b="0" u="sng" strike="noStrike" spc="-1" dirty="0">
                <a:solidFill>
                  <a:srgbClr val="77A2BB"/>
                </a:solidFill>
                <a:uFillTx/>
                <a:latin typeface="Franklin Gothic Book"/>
                <a:ea typeface="DejaVu Sans"/>
                <a:hlinkClick r:id="rId2"/>
              </a:rPr>
              <a:t>https://www.facebook.com/rai3tv/videos/1262288153820961/UzpfSTcwMDY1MTgxNToxMDE1NTUzNDAzNTUwNjgxNg/</a:t>
            </a:r>
            <a:r>
              <a:rPr lang="en-GB" sz="2000" b="0" strike="noStrike" spc="-1" dirty="0">
                <a:solidFill>
                  <a:srgbClr val="191B0E"/>
                </a:solidFill>
                <a:latin typeface="Franklin Gothic Book"/>
                <a:ea typeface="DejaVu Sans"/>
              </a:rPr>
              <a:t> </a:t>
            </a:r>
            <a:endParaRPr lang="en-GB" sz="2000" b="0" strike="noStrike" spc="-1" dirty="0">
              <a:latin typeface="Arial"/>
            </a:endParaRPr>
          </a:p>
          <a:p>
            <a:pPr>
              <a:lnSpc>
                <a:spcPct val="94000"/>
              </a:lnSpc>
              <a:spcBef>
                <a:spcPts val="1001"/>
              </a:spcBef>
              <a:spcAft>
                <a:spcPts val="201"/>
              </a:spcAft>
            </a:pPr>
            <a:endParaRPr lang="en-GB" sz="2000" b="0" strike="noStrike" spc="-1" dirty="0">
              <a:latin typeface="Arial"/>
            </a:endParaRPr>
          </a:p>
        </p:txBody>
      </p:sp>
      <p:pic>
        <p:nvPicPr>
          <p:cNvPr id="5" name="Immagine 4"/>
          <p:cNvPicPr/>
          <p:nvPr/>
        </p:nvPicPr>
        <p:blipFill rotWithShape="1">
          <a:blip r:embed="rId3"/>
          <a:srcRect t="19930" r="30432" b="26924"/>
          <a:stretch/>
        </p:blipFill>
        <p:spPr bwMode="auto">
          <a:xfrm>
            <a:off x="2771335" y="2799472"/>
            <a:ext cx="7005711" cy="3108958"/>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99" name="CustomShape 1"/>
          <p:cNvSpPr/>
          <p:nvPr/>
        </p:nvSpPr>
        <p:spPr>
          <a:xfrm>
            <a:off x="1915200" y="1788480"/>
            <a:ext cx="8360280" cy="209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89000"/>
              </a:lnSpc>
            </a:pPr>
            <a:r>
              <a:rPr lang="en-GB" sz="7200" b="0" strike="noStrike" cap="all" spc="-1">
                <a:solidFill>
                  <a:srgbClr val="191B0E"/>
                </a:solidFill>
                <a:latin typeface="Franklin Gothic Book"/>
                <a:ea typeface="DejaVu Sans"/>
              </a:rPr>
              <a:t>PERCHE’ SI MIGRA</a:t>
            </a:r>
            <a:endParaRPr lang="en-GB" sz="7200" b="0" strike="noStrike" spc="-1">
              <a:latin typeface="Arial"/>
            </a:endParaRPr>
          </a:p>
        </p:txBody>
      </p:sp>
      <p:sp>
        <p:nvSpPr>
          <p:cNvPr id="100" name="CustomShape 2"/>
          <p:cNvSpPr/>
          <p:nvPr/>
        </p:nvSpPr>
        <p:spPr>
          <a:xfrm>
            <a:off x="2679840" y="3956400"/>
            <a:ext cx="6830640" cy="108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2500" lnSpcReduction="20000"/>
          </a:bodyPr>
          <a:lstStyle/>
          <a:p>
            <a:pPr algn="ctr">
              <a:lnSpc>
                <a:spcPct val="112000"/>
              </a:lnSpc>
            </a:pPr>
            <a:endParaRPr lang="en-GB" sz="1800" b="0" strike="noStrike" spc="-1">
              <a:latin typeface="Arial"/>
            </a:endParaRPr>
          </a:p>
          <a:p>
            <a:pPr algn="ctr">
              <a:lnSpc>
                <a:spcPct val="112000"/>
              </a:lnSpc>
            </a:pPr>
            <a:r>
              <a:rPr lang="en-GB" sz="2300" b="0" strike="noStrike" spc="-1">
                <a:solidFill>
                  <a:srgbClr val="191B0E"/>
                </a:solidFill>
                <a:latin typeface="Franklin Gothic Book"/>
                <a:ea typeface="DejaVu Sans"/>
              </a:rPr>
              <a:t>Comprendere il presente per immaginare il futuro</a:t>
            </a:r>
            <a:endParaRPr lang="en-GB" sz="2300" b="0" strike="noStrike" spc="-1">
              <a:latin typeface="Arial"/>
            </a:endParaRPr>
          </a:p>
          <a:p>
            <a:pPr algn="ctr">
              <a:lnSpc>
                <a:spcPct val="112000"/>
              </a:lnSpc>
            </a:pPr>
            <a:r>
              <a:rPr lang="en-GB" sz="2300" b="0" strike="noStrike" spc="-1">
                <a:solidFill>
                  <a:srgbClr val="191B0E"/>
                </a:solidFill>
                <a:latin typeface="Franklin Gothic Book"/>
                <a:ea typeface="DejaVu Sans"/>
              </a:rPr>
              <a:t>Progetto Finanziato dal Ministero degli Affari Esteri e della Cooperazione Internazionale</a:t>
            </a:r>
            <a:endParaRPr lang="en-GB" sz="2300" b="0" strike="noStrike" spc="-1">
              <a:latin typeface="Arial"/>
            </a:endParaRPr>
          </a:p>
          <a:p>
            <a:pPr algn="ctr">
              <a:lnSpc>
                <a:spcPct val="112000"/>
              </a:lnSpc>
            </a:pPr>
            <a:r>
              <a:rPr lang="en-GB" sz="2300" b="0" i="1" strike="noStrike" spc="-1">
                <a:solidFill>
                  <a:srgbClr val="191B0E"/>
                </a:solidFill>
                <a:latin typeface="Franklin Gothic Book"/>
                <a:ea typeface="DejaVu Sans"/>
              </a:rPr>
              <a:t>«Giovani: nuovi narratori e attori della cooperazione allo sviluppo»</a:t>
            </a:r>
            <a:endParaRPr lang="en-GB" sz="23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01" name="CustomShape 1"/>
          <p:cNvSpPr/>
          <p:nvPr/>
        </p:nvSpPr>
        <p:spPr>
          <a:xfrm>
            <a:off x="1371600" y="685800"/>
            <a:ext cx="9600120" cy="60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a:lnSpc>
                <a:spcPct val="89000"/>
              </a:lnSpc>
            </a:pPr>
            <a:r>
              <a:rPr lang="en-GB" sz="4400" b="1" strike="noStrike" spc="-1">
                <a:solidFill>
                  <a:srgbClr val="191B0E"/>
                </a:solidFill>
                <a:latin typeface="Franklin Gothic Book"/>
                <a:ea typeface="DejaVu Sans"/>
              </a:rPr>
              <a:t>Parole comuni</a:t>
            </a:r>
            <a:endParaRPr lang="en-GB" sz="4400" b="0" strike="noStrike" spc="-1">
              <a:latin typeface="Arial"/>
            </a:endParaRPr>
          </a:p>
        </p:txBody>
      </p:sp>
      <p:pic>
        <p:nvPicPr>
          <p:cNvPr id="4" name="Segnaposto contenuto 3"/>
          <p:cNvPicPr>
            <a:picLocks noChangeAspect="1"/>
          </p:cNvPicPr>
          <p:nvPr/>
        </p:nvPicPr>
        <p:blipFill>
          <a:blip r:embed="rId3"/>
          <a:stretch>
            <a:fillRect/>
          </a:stretch>
        </p:blipFill>
        <p:spPr>
          <a:xfrm>
            <a:off x="1979880" y="1292040"/>
            <a:ext cx="8383559" cy="5400054"/>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03" name="CustomShape 1"/>
          <p:cNvSpPr/>
          <p:nvPr/>
        </p:nvSpPr>
        <p:spPr>
          <a:xfrm>
            <a:off x="1371600" y="685800"/>
            <a:ext cx="9600120" cy="74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nSpc>
                <a:spcPct val="89000"/>
              </a:lnSpc>
            </a:pPr>
            <a:r>
              <a:rPr lang="en-GB" sz="4400" b="1" strike="noStrike" spc="-1">
                <a:solidFill>
                  <a:srgbClr val="191B0E"/>
                </a:solidFill>
                <a:latin typeface="Franklin Gothic Book"/>
                <a:ea typeface="DejaVu Sans"/>
              </a:rPr>
              <a:t>Come sono cambiati i confini nella storia?</a:t>
            </a:r>
            <a:endParaRPr lang="en-GB" sz="4400" b="0" strike="noStrike" spc="-1">
              <a:latin typeface="Arial"/>
            </a:endParaRPr>
          </a:p>
        </p:txBody>
      </p:sp>
      <p:pic>
        <p:nvPicPr>
          <p:cNvPr id="4" name="OmMcmEpfb0M"/>
          <p:cNvPicPr>
            <a:picLocks noRot="1" noChangeAspect="1"/>
          </p:cNvPicPr>
          <p:nvPr>
            <a:videoFile r:link="rId1"/>
          </p:nvPr>
        </p:nvPicPr>
        <p:blipFill>
          <a:blip r:embed="rId4"/>
          <a:stretch>
            <a:fillRect/>
          </a:stretch>
        </p:blipFill>
        <p:spPr>
          <a:xfrm>
            <a:off x="1478138" y="1433160"/>
            <a:ext cx="9387043" cy="5280212"/>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05" name="CustomShape 1"/>
          <p:cNvSpPr/>
          <p:nvPr/>
        </p:nvSpPr>
        <p:spPr>
          <a:xfrm>
            <a:off x="1371600" y="143280"/>
            <a:ext cx="9600120" cy="64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89000"/>
              </a:lnSpc>
            </a:pPr>
            <a:r>
              <a:rPr lang="en-GB" sz="4400" b="1" strike="noStrike" spc="-1">
                <a:solidFill>
                  <a:srgbClr val="191B0E"/>
                </a:solidFill>
                <a:latin typeface="Franklin Gothic Book"/>
                <a:ea typeface="DejaVu Sans"/>
              </a:rPr>
              <a:t>Quali sono le cause delle migrazioni? </a:t>
            </a:r>
            <a:endParaRPr lang="en-GB" sz="4400" b="0" strike="noStrike" spc="-1">
              <a:latin typeface="Arial"/>
            </a:endParaRPr>
          </a:p>
        </p:txBody>
      </p:sp>
      <p:grpSp>
        <p:nvGrpSpPr>
          <p:cNvPr id="106" name="Group 2"/>
          <p:cNvGrpSpPr/>
          <p:nvPr/>
        </p:nvGrpSpPr>
        <p:grpSpPr>
          <a:xfrm>
            <a:off x="1080000" y="815760"/>
            <a:ext cx="10823400" cy="5807880"/>
            <a:chOff x="1080000" y="815760"/>
            <a:chExt cx="10823400" cy="5807880"/>
          </a:xfrm>
        </p:grpSpPr>
        <p:sp>
          <p:nvSpPr>
            <p:cNvPr id="107" name="CustomShape 3"/>
            <p:cNvSpPr/>
            <p:nvPr/>
          </p:nvSpPr>
          <p:spPr>
            <a:xfrm>
              <a:off x="1080000" y="815760"/>
              <a:ext cx="3536280" cy="5807880"/>
            </a:xfrm>
            <a:prstGeom prst="roundRect">
              <a:avLst>
                <a:gd name="adj" fmla="val 10000"/>
              </a:avLst>
            </a:prstGeom>
            <a:solidFill>
              <a:srgbClr val="3465A4">
                <a:alpha val="50000"/>
              </a:srgbClr>
            </a:solidFill>
            <a:ln>
              <a:solidFill>
                <a:srgbClr val="3465A4"/>
              </a:solidFill>
              <a:round/>
            </a:ln>
          </p:spPr>
          <p:style>
            <a:lnRef idx="2">
              <a:scrgbClr r="0" g="0" b="0"/>
            </a:lnRef>
            <a:fillRef idx="0">
              <a:scrgbClr r="0" g="0" b="0"/>
            </a:fillRef>
            <a:effectRef idx="0">
              <a:scrgbClr r="0" g="0" b="0"/>
            </a:effectRef>
            <a:fontRef idx="minor"/>
          </p:style>
          <p:txBody>
            <a:bodyPr lIns="149400" tIns="2473200" rIns="149400" bIns="1311120" anchor="ctr"/>
            <a:lstStyle/>
            <a:p>
              <a:pPr algn="ctr">
                <a:lnSpc>
                  <a:spcPct val="90000"/>
                </a:lnSpc>
                <a:spcAft>
                  <a:spcPts val="734"/>
                </a:spcAft>
              </a:pPr>
              <a:r>
                <a:rPr lang="en-GB" sz="2100" b="1" strike="noStrike" spc="-1" dirty="0" err="1">
                  <a:solidFill>
                    <a:schemeClr val="bg1"/>
                  </a:solidFill>
                  <a:latin typeface="Franklin Gothic Book"/>
                  <a:ea typeface="DejaVu Sans"/>
                </a:rPr>
                <a:t>Motivazioni</a:t>
              </a:r>
              <a:r>
                <a:rPr lang="en-GB" sz="2100" b="1" strike="noStrike" spc="-1" dirty="0">
                  <a:solidFill>
                    <a:schemeClr val="bg1"/>
                  </a:solidFill>
                  <a:latin typeface="Franklin Gothic Book"/>
                  <a:ea typeface="DejaVu Sans"/>
                </a:rPr>
                <a:t> </a:t>
              </a:r>
              <a:r>
                <a:rPr lang="en-GB" sz="2100" b="1" strike="noStrike" spc="-1" dirty="0" err="1">
                  <a:solidFill>
                    <a:schemeClr val="bg1"/>
                  </a:solidFill>
                  <a:latin typeface="Franklin Gothic Book"/>
                  <a:ea typeface="DejaVu Sans"/>
                </a:rPr>
                <a:t>economiche</a:t>
              </a:r>
              <a:r>
                <a:rPr lang="en-GB" sz="2100" b="1" strike="noStrike" spc="-1" dirty="0">
                  <a:solidFill>
                    <a:schemeClr val="bg1"/>
                  </a:solidFill>
                  <a:latin typeface="Franklin Gothic Book"/>
                  <a:ea typeface="DejaVu Sans"/>
                </a:rPr>
                <a:t> </a:t>
              </a:r>
              <a:endParaRPr lang="en-GB" sz="2100" b="0" strike="noStrike" spc="-1" dirty="0">
                <a:solidFill>
                  <a:schemeClr val="bg1"/>
                </a:solidFill>
                <a:latin typeface="Arial"/>
              </a:endParaRPr>
            </a:p>
            <a:p>
              <a:pPr algn="ctr">
                <a:lnSpc>
                  <a:spcPct val="90000"/>
                </a:lnSpc>
                <a:spcAft>
                  <a:spcPts val="734"/>
                </a:spcAft>
              </a:pPr>
              <a:r>
                <a:rPr lang="en-GB" sz="2100" b="0" strike="noStrike" spc="-1" dirty="0">
                  <a:solidFill>
                    <a:schemeClr val="bg1"/>
                  </a:solidFill>
                  <a:latin typeface="Franklin Gothic Book"/>
                  <a:ea typeface="DejaVu Sans"/>
                </a:rPr>
                <a:t>per </a:t>
              </a:r>
              <a:r>
                <a:rPr lang="en-GB" sz="2100" b="0" strike="noStrike" spc="-1" dirty="0" err="1">
                  <a:solidFill>
                    <a:schemeClr val="bg1"/>
                  </a:solidFill>
                  <a:latin typeface="Franklin Gothic Book"/>
                  <a:ea typeface="DejaVu Sans"/>
                </a:rPr>
                <a:t>sfuggire</a:t>
              </a:r>
              <a:r>
                <a:rPr lang="en-GB" sz="2100" b="0" strike="noStrike" spc="-1" dirty="0">
                  <a:solidFill>
                    <a:schemeClr val="bg1"/>
                  </a:solidFill>
                  <a:latin typeface="Franklin Gothic Book"/>
                  <a:ea typeface="DejaVu Sans"/>
                </a:rPr>
                <a:t> alla </a:t>
              </a:r>
              <a:r>
                <a:rPr lang="en-GB" sz="2100" b="0" strike="noStrike" spc="-1" dirty="0" err="1">
                  <a:solidFill>
                    <a:schemeClr val="bg1"/>
                  </a:solidFill>
                  <a:latin typeface="Franklin Gothic Book"/>
                  <a:ea typeface="DejaVu Sans"/>
                </a:rPr>
                <a:t>povertà</a:t>
              </a:r>
              <a:r>
                <a:rPr lang="en-GB" sz="2100" b="0" strike="noStrike" spc="-1" dirty="0">
                  <a:solidFill>
                    <a:schemeClr val="bg1"/>
                  </a:solidFill>
                  <a:latin typeface="Franklin Gothic Book"/>
                  <a:ea typeface="DejaVu Sans"/>
                </a:rPr>
                <a:t>, </a:t>
              </a:r>
              <a:r>
                <a:rPr lang="en-GB" sz="2100" b="0" strike="noStrike" spc="-1" dirty="0">
                  <a:solidFill>
                    <a:srgbClr val="FFFFFF"/>
                  </a:solidFill>
                  <a:latin typeface="Franklin Gothic Book"/>
                  <a:ea typeface="DejaVu Sans"/>
                </a:rPr>
                <a:t>per </a:t>
              </a:r>
              <a:r>
                <a:rPr lang="en-GB" sz="2100" b="0" strike="noStrike" spc="-1" dirty="0" err="1">
                  <a:solidFill>
                    <a:srgbClr val="FFFFFF"/>
                  </a:solidFill>
                  <a:latin typeface="Franklin Gothic Book"/>
                  <a:ea typeface="DejaVu Sans"/>
                </a:rPr>
                <a:t>cercare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migliori</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condizioni</a:t>
              </a:r>
              <a:r>
                <a:rPr lang="en-GB" sz="2100" b="0" strike="noStrike" spc="-1" dirty="0">
                  <a:solidFill>
                    <a:srgbClr val="FFFFFF"/>
                  </a:solidFill>
                  <a:latin typeface="Franklin Gothic Book"/>
                  <a:ea typeface="DejaVu Sans"/>
                </a:rPr>
                <a:t> di </a:t>
              </a:r>
              <a:r>
                <a:rPr lang="en-GB" sz="2100" b="0" strike="noStrike" spc="-1" dirty="0" smtClean="0">
                  <a:solidFill>
                    <a:srgbClr val="FFFFFF"/>
                  </a:solidFill>
                  <a:latin typeface="Franklin Gothic Book"/>
                  <a:ea typeface="DejaVu Sans"/>
                </a:rPr>
                <a:t>vita,</a:t>
              </a:r>
              <a:r>
                <a:rPr dirty="0"/>
                <a:t/>
              </a:r>
              <a:br>
                <a:rPr dirty="0"/>
              </a:br>
              <a:r>
                <a:rPr lang="en-GB" sz="2100" b="0" strike="noStrike" spc="-1" dirty="0">
                  <a:solidFill>
                    <a:srgbClr val="FFFFFF"/>
                  </a:solidFill>
                  <a:latin typeface="Franklin Gothic Book"/>
                  <a:ea typeface="DejaVu Sans"/>
                </a:rPr>
                <a:t>per </a:t>
              </a:r>
              <a:r>
                <a:rPr lang="en-GB" sz="2100" b="0" strike="noStrike" spc="-1" dirty="0" err="1">
                  <a:solidFill>
                    <a:srgbClr val="FFFFFF"/>
                  </a:solidFill>
                  <a:latin typeface="Franklin Gothic Book"/>
                  <a:ea typeface="DejaVu Sans"/>
                </a:rPr>
                <a:t>trovare</a:t>
              </a:r>
              <a:r>
                <a:rPr lang="en-GB" sz="2100" b="0" strike="noStrike" spc="-1" dirty="0">
                  <a:solidFill>
                    <a:srgbClr val="FFFFFF"/>
                  </a:solidFill>
                  <a:latin typeface="Franklin Gothic Book"/>
                  <a:ea typeface="DejaVu Sans"/>
                </a:rPr>
                <a:t> un </a:t>
              </a:r>
              <a:r>
                <a:rPr lang="en-GB" sz="2100" b="0" strike="noStrike" spc="-1" dirty="0" err="1">
                  <a:solidFill>
                    <a:srgbClr val="FFFFFF"/>
                  </a:solidFill>
                  <a:latin typeface="Franklin Gothic Book"/>
                  <a:ea typeface="DejaVu Sans"/>
                </a:rPr>
                <a:t>impiego</a:t>
              </a:r>
              <a:r>
                <a:rPr lang="en-GB" sz="2100" b="0" strike="noStrike" spc="-1" dirty="0">
                  <a:solidFill>
                    <a:srgbClr val="FFFFFF"/>
                  </a:solidFill>
                  <a:latin typeface="Franklin Gothic Book"/>
                  <a:ea typeface="DejaVu Sans"/>
                </a:rPr>
                <a:t>, per </a:t>
              </a:r>
              <a:r>
                <a:rPr lang="en-GB" sz="2100" b="0" strike="noStrike" spc="-1" dirty="0" err="1">
                  <a:solidFill>
                    <a:srgbClr val="FFFFFF"/>
                  </a:solidFill>
                  <a:latin typeface="Franklin Gothic Book"/>
                  <a:ea typeface="DejaVu Sans"/>
                </a:rPr>
                <a:t>migliorare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il</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proprio</a:t>
              </a:r>
              <a:r>
                <a:rPr lang="en-GB" sz="2100" b="0" strike="noStrike" spc="-1" dirty="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livello</a:t>
              </a:r>
              <a:r>
                <a:rPr lang="en-GB" sz="2100" b="0" strike="noStrike" spc="-1" dirty="0" smtClean="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d’istruzione</a:t>
              </a:r>
              <a:endParaRPr lang="en-GB" sz="2100" b="0" strike="noStrike" spc="-1" dirty="0">
                <a:latin typeface="Arial"/>
              </a:endParaRPr>
            </a:p>
          </p:txBody>
        </p:sp>
        <p:sp>
          <p:nvSpPr>
            <p:cNvPr id="108" name="CustomShape 4"/>
            <p:cNvSpPr/>
            <p:nvPr/>
          </p:nvSpPr>
          <p:spPr>
            <a:xfrm>
              <a:off x="8367120" y="815760"/>
              <a:ext cx="3536280" cy="5807880"/>
            </a:xfrm>
            <a:prstGeom prst="roundRect">
              <a:avLst>
                <a:gd name="adj" fmla="val 10000"/>
              </a:avLst>
            </a:prstGeom>
            <a:solidFill>
              <a:srgbClr val="3465A4">
                <a:alpha val="50000"/>
              </a:srgb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9400" tIns="2473200" rIns="149400" bIns="1311120" anchor="ctr"/>
            <a:lstStyle/>
            <a:p>
              <a:pPr algn="ctr">
                <a:lnSpc>
                  <a:spcPct val="90000"/>
                </a:lnSpc>
                <a:spcAft>
                  <a:spcPts val="734"/>
                </a:spcAft>
              </a:pPr>
              <a:endParaRPr lang="en-GB" sz="2100" b="1" strike="noStrike" spc="-1" dirty="0" smtClean="0">
                <a:solidFill>
                  <a:schemeClr val="bg1"/>
                </a:solidFill>
                <a:latin typeface="Franklin Gothic Book"/>
                <a:ea typeface="DejaVu Sans"/>
              </a:endParaRPr>
            </a:p>
            <a:p>
              <a:pPr algn="ctr">
                <a:lnSpc>
                  <a:spcPct val="90000"/>
                </a:lnSpc>
                <a:spcAft>
                  <a:spcPts val="734"/>
                </a:spcAft>
              </a:pPr>
              <a:r>
                <a:rPr lang="en-GB" sz="2100" b="1" strike="noStrike" spc="-1" dirty="0" err="1" smtClean="0">
                  <a:solidFill>
                    <a:schemeClr val="bg1"/>
                  </a:solidFill>
                  <a:latin typeface="Franklin Gothic Book"/>
                  <a:ea typeface="DejaVu Sans"/>
                </a:rPr>
                <a:t>Motivazioni</a:t>
              </a:r>
              <a:r>
                <a:rPr lang="en-GB" sz="2100" b="1" strike="noStrike" spc="-1" dirty="0" smtClean="0">
                  <a:solidFill>
                    <a:schemeClr val="bg1"/>
                  </a:solidFill>
                  <a:latin typeface="Franklin Gothic Book"/>
                  <a:ea typeface="DejaVu Sans"/>
                </a:rPr>
                <a:t> </a:t>
              </a:r>
              <a:r>
                <a:rPr lang="en-GB" sz="2100" b="1" strike="noStrike" spc="-1" dirty="0" err="1" smtClean="0">
                  <a:solidFill>
                    <a:schemeClr val="bg1"/>
                  </a:solidFill>
                  <a:latin typeface="Franklin Gothic Book"/>
                  <a:ea typeface="DejaVu Sans"/>
                </a:rPr>
                <a:t>ambientali</a:t>
              </a:r>
              <a:endParaRPr lang="en-GB" sz="2100" b="0" strike="noStrike" spc="-1" dirty="0">
                <a:solidFill>
                  <a:schemeClr val="bg1"/>
                </a:solidFill>
                <a:latin typeface="Arial"/>
              </a:endParaRPr>
            </a:p>
            <a:p>
              <a:pPr algn="ctr">
                <a:lnSpc>
                  <a:spcPct val="90000"/>
                </a:lnSpc>
                <a:spcAft>
                  <a:spcPts val="734"/>
                </a:spcAft>
              </a:pPr>
              <a:r>
                <a:rPr lang="en-GB" sz="2100" b="0" strike="noStrike" spc="-1" dirty="0" err="1" smtClean="0">
                  <a:solidFill>
                    <a:srgbClr val="FFFFFF"/>
                  </a:solidFill>
                  <a:latin typeface="Franklin Gothic Book"/>
                  <a:ea typeface="DejaVu Sans"/>
                </a:rPr>
                <a:t>Cambiamenti</a:t>
              </a:r>
              <a:r>
                <a:rPr lang="en-GB" sz="2100" b="0" strike="noStrike" spc="-1" dirty="0" smtClean="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climatici</a:t>
              </a:r>
              <a:r>
                <a:rPr lang="en-GB" sz="2100" b="0" strike="noStrike" spc="-1" dirty="0" smtClean="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siccità</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inondazioni</a:t>
              </a:r>
              <a:r>
                <a:rPr lang="en-GB" sz="2100" b="0" strike="noStrike" spc="-1" dirty="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carestie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riduzione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delle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terre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abitabili</a:t>
              </a:r>
              <a:r>
                <a:rPr lang="en-GB" sz="2100" b="0" strike="noStrike" spc="-1" dirty="0">
                  <a:solidFill>
                    <a:srgbClr val="FFFFFF"/>
                  </a:solidFill>
                  <a:latin typeface="Franklin Gothic Book"/>
                  <a:ea typeface="DejaVu Sans"/>
                </a:rPr>
                <a:t> e </a:t>
              </a:r>
              <a:r>
                <a:rPr lang="en-GB" sz="2100" b="0" strike="noStrike" spc="-1" dirty="0" err="1" smtClean="0">
                  <a:solidFill>
                    <a:srgbClr val="FFFFFF"/>
                  </a:solidFill>
                  <a:latin typeface="Franklin Gothic Book"/>
                  <a:ea typeface="DejaVu Sans"/>
                </a:rPr>
                <a:t>coltivabili</a:t>
              </a:r>
              <a:r>
                <a:rPr lang="en-GB" sz="2100" spc="-1" dirty="0">
                  <a:solidFill>
                    <a:srgbClr val="FFFFFF"/>
                  </a:solidFill>
                  <a:latin typeface="Franklin Gothic Book"/>
                  <a:ea typeface="DejaVu Sans"/>
                </a:rPr>
                <a:t>)</a:t>
              </a:r>
              <a:r>
                <a:rPr lang="en-GB" sz="2100" spc="-1" dirty="0">
                  <a:solidFill>
                    <a:srgbClr val="FFFFFF"/>
                  </a:solidFill>
                  <a:latin typeface="Franklin Gothic Book"/>
                </a:rPr>
                <a:t> </a:t>
              </a:r>
              <a:r>
                <a:rPr lang="en-GB" sz="2100" spc="-1" dirty="0" err="1">
                  <a:solidFill>
                    <a:srgbClr val="FFFFFF"/>
                  </a:solidFill>
                  <a:latin typeface="Franklin Gothic Book"/>
                </a:rPr>
                <a:t>terremoti</a:t>
              </a:r>
              <a:r>
                <a:rPr lang="en-GB" sz="2100" spc="-1" dirty="0">
                  <a:solidFill>
                    <a:srgbClr val="FFFFFF"/>
                  </a:solidFill>
                  <a:latin typeface="Franklin Gothic Book"/>
                </a:rPr>
                <a:t>, land-grabbing (</a:t>
              </a:r>
              <a:r>
                <a:rPr lang="en-GB" sz="2100" b="0" strike="noStrike" spc="-1" dirty="0" err="1">
                  <a:solidFill>
                    <a:srgbClr val="FFFFFF"/>
                  </a:solidFill>
                  <a:latin typeface="Franklin Gothic Book"/>
                  <a:ea typeface="DejaVu Sans"/>
                </a:rPr>
                <a:t>accaparramento</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delle</a:t>
              </a:r>
              <a:r>
                <a:rPr lang="en-GB" sz="2100" b="0" strike="noStrike" spc="-1" dirty="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terre</a:t>
              </a:r>
              <a:r>
                <a:rPr lang="en-GB" sz="2100" b="0" strike="noStrike" spc="-1" dirty="0" smtClean="0">
                  <a:solidFill>
                    <a:srgbClr val="FFFFFF"/>
                  </a:solidFill>
                  <a:latin typeface="Franklin Gothic Book"/>
                  <a:ea typeface="DejaVu Sans"/>
                </a:rPr>
                <a:t> da parte </a:t>
              </a:r>
              <a:r>
                <a:rPr lang="en-GB" sz="2100" b="0" strike="noStrike" spc="-1" dirty="0" err="1" smtClean="0">
                  <a:solidFill>
                    <a:srgbClr val="FFFFFF"/>
                  </a:solidFill>
                  <a:latin typeface="Franklin Gothic Book"/>
                  <a:ea typeface="DejaVu Sans"/>
                </a:rPr>
                <a:t>delle</a:t>
              </a:r>
              <a:r>
                <a:rPr lang="en-GB" sz="2100" b="0" strike="noStrike" spc="-1" dirty="0" smtClean="0">
                  <a:solidFill>
                    <a:srgbClr val="FFFFFF"/>
                  </a:solidFill>
                  <a:latin typeface="Franklin Gothic Book"/>
                  <a:ea typeface="DejaVu Sans"/>
                </a:rPr>
                <a:t> </a:t>
              </a:r>
              <a:r>
                <a:rPr lang="en-GB" sz="2100" b="0" strike="noStrike" spc="-1" dirty="0" err="1" smtClean="0">
                  <a:solidFill>
                    <a:srgbClr val="FFFFFF"/>
                  </a:solidFill>
                  <a:latin typeface="Franklin Gothic Book"/>
                  <a:ea typeface="DejaVu Sans"/>
                </a:rPr>
                <a:t>multinazionali</a:t>
              </a:r>
              <a:r>
                <a:rPr lang="en-GB" sz="2100" b="0" strike="noStrike" spc="-1" dirty="0" smtClean="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catastrofi</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naturali</a:t>
              </a:r>
              <a:r>
                <a:rPr lang="en-GB" sz="2100" b="0" strike="noStrike" spc="-1" dirty="0">
                  <a:solidFill>
                    <a:srgbClr val="FFFFFF"/>
                  </a:solidFill>
                  <a:latin typeface="Franklin Gothic Book"/>
                  <a:ea typeface="DejaVu Sans"/>
                </a:rPr>
                <a:t>. </a:t>
              </a:r>
              <a:endParaRPr lang="en-GB" sz="2100" b="0" strike="noStrike" spc="-1" dirty="0">
                <a:latin typeface="Arial"/>
              </a:endParaRPr>
            </a:p>
          </p:txBody>
        </p:sp>
        <p:sp>
          <p:nvSpPr>
            <p:cNvPr id="109" name="CustomShape 5"/>
            <p:cNvSpPr/>
            <p:nvPr/>
          </p:nvSpPr>
          <p:spPr>
            <a:xfrm>
              <a:off x="4723560" y="815760"/>
              <a:ext cx="3536280" cy="5807880"/>
            </a:xfrm>
            <a:prstGeom prst="roundRect">
              <a:avLst>
                <a:gd name="adj" fmla="val 10000"/>
              </a:avLst>
            </a:prstGeom>
            <a:solidFill>
              <a:srgbClr val="3465A4">
                <a:alpha val="50000"/>
              </a:srgb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9400" tIns="2473200" rIns="149400" bIns="1311120" anchor="ctr"/>
            <a:lstStyle/>
            <a:p>
              <a:pPr algn="ctr">
                <a:lnSpc>
                  <a:spcPct val="90000"/>
                </a:lnSpc>
                <a:spcAft>
                  <a:spcPts val="734"/>
                </a:spcAft>
              </a:pPr>
              <a:r>
                <a:rPr lang="en-GB" sz="2100" b="1" strike="noStrike" spc="-1" dirty="0" err="1">
                  <a:solidFill>
                    <a:schemeClr val="bg1"/>
                  </a:solidFill>
                  <a:latin typeface="Franklin Gothic Book"/>
                  <a:ea typeface="DejaVu Sans"/>
                </a:rPr>
                <a:t>Motivazioni</a:t>
              </a:r>
              <a:r>
                <a:rPr lang="en-GB" sz="2100" b="1" strike="noStrike" spc="-1" dirty="0">
                  <a:solidFill>
                    <a:schemeClr val="bg1"/>
                  </a:solidFill>
                  <a:latin typeface="Franklin Gothic Book"/>
                  <a:ea typeface="DejaVu Sans"/>
                </a:rPr>
                <a:t> </a:t>
              </a:r>
              <a:r>
                <a:rPr lang="en-GB" sz="2100" b="1" strike="noStrike" spc="-1" dirty="0" err="1">
                  <a:solidFill>
                    <a:schemeClr val="bg1"/>
                  </a:solidFill>
                  <a:latin typeface="Franklin Gothic Book"/>
                  <a:ea typeface="DejaVu Sans"/>
                </a:rPr>
                <a:t>politiche</a:t>
              </a:r>
              <a:r>
                <a:rPr lang="en-GB" sz="2100" b="1" strike="noStrike" spc="-1" dirty="0">
                  <a:solidFill>
                    <a:schemeClr val="bg1"/>
                  </a:solidFill>
                  <a:latin typeface="Franklin Gothic Book"/>
                  <a:ea typeface="DejaVu Sans"/>
                </a:rPr>
                <a:t> e </a:t>
              </a:r>
              <a:r>
                <a:rPr lang="en-GB" sz="2100" b="1" strike="noStrike" spc="-1" dirty="0" err="1">
                  <a:solidFill>
                    <a:schemeClr val="bg1"/>
                  </a:solidFill>
                  <a:latin typeface="Franklin Gothic Book"/>
                  <a:ea typeface="DejaVu Sans"/>
                </a:rPr>
                <a:t>religiose</a:t>
              </a:r>
              <a:endParaRPr lang="en-GB" sz="2100" b="0" strike="noStrike" spc="-1" dirty="0">
                <a:solidFill>
                  <a:schemeClr val="bg1"/>
                </a:solidFill>
                <a:latin typeface="Arial"/>
              </a:endParaRPr>
            </a:p>
            <a:p>
              <a:pPr algn="ctr">
                <a:lnSpc>
                  <a:spcPct val="90000"/>
                </a:lnSpc>
                <a:spcAft>
                  <a:spcPts val="734"/>
                </a:spcAft>
              </a:pPr>
              <a:r>
                <a:rPr lang="en-GB" sz="2100" b="0" strike="noStrike" spc="-1" dirty="0" err="1">
                  <a:solidFill>
                    <a:srgbClr val="FFFFFF"/>
                  </a:solidFill>
                  <a:latin typeface="Franklin Gothic Book"/>
                  <a:ea typeface="DejaVu Sans"/>
                </a:rPr>
                <a:t>dittature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persecuzioni</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conflitti</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oppressioni</a:t>
              </a:r>
              <a:r>
                <a:rPr lang="en-GB" sz="2100" b="0" strike="noStrike" spc="-1" dirty="0">
                  <a:solidFill>
                    <a:srgbClr val="FFFFFF"/>
                  </a:solidFill>
                  <a:latin typeface="Franklin Gothic Book"/>
                  <a:ea typeface="DejaVu Sans"/>
                </a:rPr>
                <a:t>, guerre, </a:t>
              </a:r>
              <a:r>
                <a:rPr lang="en-GB" sz="2100" b="0" strike="noStrike" spc="-1" dirty="0" err="1">
                  <a:solidFill>
                    <a:srgbClr val="FFFFFF"/>
                  </a:solidFill>
                  <a:latin typeface="Franklin Gothic Book"/>
                  <a:ea typeface="DejaVu Sans"/>
                </a:rPr>
                <a:t>genocidi</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pulizia</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etnica</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impossibilità</a:t>
              </a:r>
              <a:r>
                <a:rPr lang="en-GB" sz="2100" b="0" strike="noStrike" spc="-1" dirty="0">
                  <a:solidFill>
                    <a:srgbClr val="FFFFFF"/>
                  </a:solidFill>
                  <a:latin typeface="Franklin Gothic Book"/>
                  <a:ea typeface="DejaVu Sans"/>
                </a:rPr>
                <a:t> di </a:t>
              </a:r>
              <a:r>
                <a:rPr lang="en-GB" sz="2100" b="0" strike="noStrike" spc="-1" dirty="0" err="1">
                  <a:solidFill>
                    <a:srgbClr val="FFFFFF"/>
                  </a:solidFill>
                  <a:latin typeface="Franklin Gothic Book"/>
                  <a:ea typeface="DejaVu Sans"/>
                </a:rPr>
                <a:t>praticare</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il</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culto</a:t>
              </a:r>
              <a:r>
                <a:rPr lang="en-GB" sz="2100" b="0" strike="noStrike" spc="-1" dirty="0">
                  <a:solidFill>
                    <a:srgbClr val="FFFFFF"/>
                  </a:solidFill>
                  <a:latin typeface="Franklin Gothic Book"/>
                  <a:ea typeface="DejaVu Sans"/>
                </a:rPr>
                <a:t> </a:t>
              </a:r>
              <a:r>
                <a:rPr lang="en-GB" sz="2100" b="0" strike="noStrike" spc="-1" dirty="0" err="1">
                  <a:solidFill>
                    <a:srgbClr val="FFFFFF"/>
                  </a:solidFill>
                  <a:latin typeface="Franklin Gothic Book"/>
                  <a:ea typeface="DejaVu Sans"/>
                </a:rPr>
                <a:t>religioso</a:t>
              </a:r>
              <a:endParaRPr lang="en-GB" sz="2100" b="0" strike="noStrike" spc="-1" dirty="0">
                <a:latin typeface="Arial"/>
              </a:endParaRPr>
            </a:p>
          </p:txBody>
        </p:sp>
        <p:sp>
          <p:nvSpPr>
            <p:cNvPr id="110" name="CustomShape 6"/>
            <p:cNvSpPr/>
            <p:nvPr/>
          </p:nvSpPr>
          <p:spPr>
            <a:xfrm>
              <a:off x="1510740" y="5753520"/>
              <a:ext cx="9961920" cy="870120"/>
            </a:xfrm>
            <a:prstGeom prst="leftRightArrow">
              <a:avLst>
                <a:gd name="adj1" fmla="val 50000"/>
                <a:gd name="adj2" fmla="val 50000"/>
              </a:avLst>
            </a:prstGeom>
            <a:solidFill>
              <a:srgbClr val="3465A4"/>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pic>
          <p:nvPicPr>
            <p:cNvPr id="111" name="Immagine 110"/>
            <p:cNvPicPr/>
            <p:nvPr/>
          </p:nvPicPr>
          <p:blipFill>
            <a:blip r:embed="rId3">
              <a:alphaModFix amt="40000"/>
            </a:blip>
            <a:stretch/>
          </p:blipFill>
          <p:spPr>
            <a:xfrm>
              <a:off x="5074920" y="1118880"/>
              <a:ext cx="2745000" cy="1829160"/>
            </a:xfrm>
            <a:prstGeom prst="rect">
              <a:avLst/>
            </a:prstGeom>
            <a:ln>
              <a:noFill/>
            </a:ln>
          </p:spPr>
        </p:pic>
        <p:pic>
          <p:nvPicPr>
            <p:cNvPr id="112" name="Immagine 111"/>
            <p:cNvPicPr/>
            <p:nvPr/>
          </p:nvPicPr>
          <p:blipFill>
            <a:blip r:embed="rId4">
              <a:alphaModFix amt="40000"/>
            </a:blip>
            <a:stretch/>
          </p:blipFill>
          <p:spPr>
            <a:xfrm>
              <a:off x="8644680" y="1186920"/>
              <a:ext cx="2619000" cy="1745640"/>
            </a:xfrm>
            <a:prstGeom prst="rect">
              <a:avLst/>
            </a:prstGeom>
            <a:ln>
              <a:noFill/>
            </a:ln>
          </p:spPr>
        </p:pic>
        <p:pic>
          <p:nvPicPr>
            <p:cNvPr id="113" name="Immagine 112"/>
            <p:cNvPicPr/>
            <p:nvPr/>
          </p:nvPicPr>
          <p:blipFill>
            <a:blip r:embed="rId5">
              <a:alphaModFix amt="40000"/>
            </a:blip>
            <a:stretch/>
          </p:blipFill>
          <p:spPr>
            <a:xfrm>
              <a:off x="1392840" y="1079640"/>
              <a:ext cx="2885760" cy="1925640"/>
            </a:xfrm>
            <a:prstGeom prst="rect">
              <a:avLst/>
            </a:prstGeom>
            <a:ln>
              <a:noFill/>
            </a:ln>
          </p:spPr>
        </p:pic>
      </p:grpSp>
      <p:grpSp>
        <p:nvGrpSpPr>
          <p:cNvPr id="114" name="Group 7"/>
          <p:cNvGrpSpPr/>
          <p:nvPr/>
        </p:nvGrpSpPr>
        <p:grpSpPr>
          <a:xfrm>
            <a:off x="0" y="0"/>
            <a:ext cx="36000" cy="36000"/>
            <a:chOff x="0" y="0"/>
            <a:chExt cx="36000" cy="36000"/>
          </a:xfrm>
        </p:grpSpPr>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15" name="CustomShape 1"/>
          <p:cNvSpPr/>
          <p:nvPr/>
        </p:nvSpPr>
        <p:spPr>
          <a:xfrm>
            <a:off x="1371600" y="14439"/>
            <a:ext cx="9600120" cy="7553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nSpc>
                <a:spcPct val="89000"/>
              </a:lnSpc>
            </a:pPr>
            <a:r>
              <a:rPr lang="it-IT" sz="4400" b="1" spc="-1" dirty="0" smtClean="0">
                <a:latin typeface="Arial"/>
              </a:rPr>
              <a:t>Distribuzione globale delle migrazioni</a:t>
            </a:r>
            <a:endParaRPr lang="en-GB" sz="4400" b="1" strike="noStrike" spc="-1" dirty="0">
              <a:latin typeface="Aria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99" y="769813"/>
            <a:ext cx="7752522" cy="6088187"/>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15" name="CustomShape 1"/>
          <p:cNvSpPr/>
          <p:nvPr/>
        </p:nvSpPr>
        <p:spPr>
          <a:xfrm>
            <a:off x="1371600" y="198784"/>
            <a:ext cx="9600120" cy="7553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89000"/>
              </a:lnSpc>
            </a:pPr>
            <a:r>
              <a:rPr lang="it-IT" sz="4400" b="1" spc="-1" dirty="0" smtClean="0">
                <a:latin typeface="Arial"/>
              </a:rPr>
              <a:t>Donne e tratta di esseri umani</a:t>
            </a:r>
            <a:endParaRPr lang="en-GB" sz="4400" b="1" strike="noStrike" spc="-1" dirty="0">
              <a:latin typeface="Arial"/>
            </a:endParaRPr>
          </a:p>
        </p:txBody>
      </p:sp>
      <p:pic>
        <p:nvPicPr>
          <p:cNvPr id="7" name="Immagine 6"/>
          <p:cNvPicPr/>
          <p:nvPr/>
        </p:nvPicPr>
        <p:blipFill rotWithShape="1">
          <a:blip r:embed="rId3"/>
          <a:srcRect l="22137" t="23064" r="18495" b="19526"/>
          <a:stretch/>
        </p:blipFill>
        <p:spPr bwMode="auto">
          <a:xfrm>
            <a:off x="1371600" y="1152941"/>
            <a:ext cx="9680713" cy="57050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39615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7D1D1">
            <a:alpha val="50000"/>
          </a:srgbClr>
        </a:solidFill>
        <a:effectLst/>
      </p:bgPr>
    </p:bg>
    <p:spTree>
      <p:nvGrpSpPr>
        <p:cNvPr id="1" name=""/>
        <p:cNvGrpSpPr/>
        <p:nvPr/>
      </p:nvGrpSpPr>
      <p:grpSpPr>
        <a:xfrm>
          <a:off x="0" y="0"/>
          <a:ext cx="0" cy="0"/>
          <a:chOff x="0" y="0"/>
          <a:chExt cx="0" cy="0"/>
        </a:xfrm>
      </p:grpSpPr>
      <p:sp>
        <p:nvSpPr>
          <p:cNvPr id="115" name="CustomShape 1"/>
          <p:cNvSpPr/>
          <p:nvPr/>
        </p:nvSpPr>
        <p:spPr>
          <a:xfrm>
            <a:off x="1371600" y="685800"/>
            <a:ext cx="9600120" cy="6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89000"/>
              </a:lnSpc>
            </a:pPr>
            <a:r>
              <a:rPr lang="en-GB" sz="4400" b="0" i="1" strike="noStrike" spc="-1" dirty="0">
                <a:solidFill>
                  <a:srgbClr val="191B0E"/>
                </a:solidFill>
                <a:latin typeface="Franklin Gothic Book"/>
                <a:ea typeface="DejaVu Sans"/>
              </a:rPr>
              <a:t> </a:t>
            </a:r>
            <a:r>
              <a:rPr lang="en-GB" sz="4400" b="1" strike="noStrike" spc="-1" dirty="0">
                <a:solidFill>
                  <a:srgbClr val="191B0E"/>
                </a:solidFill>
                <a:latin typeface="Franklin Gothic Book"/>
                <a:ea typeface="DejaVu Sans"/>
              </a:rPr>
              <a:t>Cosa </a:t>
            </a:r>
            <a:r>
              <a:rPr lang="en-GB" sz="4400" b="1" strike="noStrike" spc="-1" dirty="0" err="1">
                <a:solidFill>
                  <a:srgbClr val="191B0E"/>
                </a:solidFill>
                <a:latin typeface="Franklin Gothic Book"/>
                <a:ea typeface="DejaVu Sans"/>
              </a:rPr>
              <a:t>significa</a:t>
            </a:r>
            <a:r>
              <a:rPr lang="en-GB" sz="4400" b="1" strike="noStrike" spc="-1" dirty="0">
                <a:solidFill>
                  <a:srgbClr val="191B0E"/>
                </a:solidFill>
                <a:latin typeface="Franklin Gothic Book"/>
                <a:ea typeface="DejaVu Sans"/>
              </a:rPr>
              <a:t> </a:t>
            </a:r>
            <a:r>
              <a:rPr lang="en-GB" sz="4400" b="1" strike="noStrike" spc="-1" dirty="0" err="1">
                <a:solidFill>
                  <a:srgbClr val="191B0E"/>
                </a:solidFill>
                <a:latin typeface="Franklin Gothic Book"/>
                <a:ea typeface="DejaVu Sans"/>
              </a:rPr>
              <a:t>essere</a:t>
            </a:r>
            <a:r>
              <a:rPr lang="en-GB" sz="4400" b="1" strike="noStrike" spc="-1" dirty="0">
                <a:solidFill>
                  <a:srgbClr val="191B0E"/>
                </a:solidFill>
                <a:latin typeface="Franklin Gothic Book"/>
                <a:ea typeface="DejaVu Sans"/>
              </a:rPr>
              <a:t> </a:t>
            </a:r>
            <a:r>
              <a:rPr lang="en-GB" sz="4400" b="1" strike="noStrike" spc="-1" dirty="0" err="1" smtClean="0">
                <a:solidFill>
                  <a:srgbClr val="191B0E"/>
                </a:solidFill>
                <a:latin typeface="Franklin Gothic Book"/>
                <a:ea typeface="DejaVu Sans"/>
              </a:rPr>
              <a:t>rifugiato</a:t>
            </a:r>
            <a:r>
              <a:rPr lang="en-GB" sz="4400" b="1" strike="noStrike" spc="-1" dirty="0" smtClean="0">
                <a:solidFill>
                  <a:srgbClr val="191B0E"/>
                </a:solidFill>
                <a:latin typeface="Franklin Gothic Book"/>
                <a:ea typeface="DejaVu Sans"/>
              </a:rPr>
              <a:t>/a?</a:t>
            </a:r>
            <a:endParaRPr lang="en-GB" sz="4400" b="0" strike="noStrike" spc="-1" dirty="0">
              <a:latin typeface="Arial"/>
            </a:endParaRPr>
          </a:p>
        </p:txBody>
      </p:sp>
      <p:pic>
        <p:nvPicPr>
          <p:cNvPr id="4" name="25bwiSikRsI"/>
          <p:cNvPicPr>
            <a:picLocks noRot="1" noChangeAspect="1"/>
          </p:cNvPicPr>
          <p:nvPr>
            <a:videoFile r:link="rId1"/>
          </p:nvPr>
        </p:nvPicPr>
        <p:blipFill>
          <a:blip r:embed="rId4"/>
          <a:stretch>
            <a:fillRect/>
          </a:stretch>
        </p:blipFill>
        <p:spPr>
          <a:xfrm>
            <a:off x="1469132" y="1325520"/>
            <a:ext cx="9502588" cy="5345206"/>
          </a:xfrm>
          <a:prstGeom prst="rect">
            <a:avLst/>
          </a:prstGeom>
        </p:spPr>
      </p:pic>
    </p:spTree>
    <p:extLst>
      <p:ext uri="{BB962C8B-B14F-4D97-AF65-F5344CB8AC3E}">
        <p14:creationId xmlns:p14="http://schemas.microsoft.com/office/powerpoint/2010/main" val="119558580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TM10001105[[fn=Ritaglio]]</Template>
  <TotalTime>1082</TotalTime>
  <Words>1287</Words>
  <Application>Microsoft Office PowerPoint</Application>
  <PresentationFormat>Widescreen</PresentationFormat>
  <Paragraphs>138</Paragraphs>
  <Slides>17</Slides>
  <Notes>12</Notes>
  <HiddenSlides>0</HiddenSlides>
  <MMClips>2</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17</vt:i4>
      </vt:variant>
    </vt:vector>
  </HeadingPairs>
  <TitlesOfParts>
    <vt:vector size="27" baseType="lpstr">
      <vt:lpstr>Arial</vt:lpstr>
      <vt:lpstr>Calibri  </vt:lpstr>
      <vt:lpstr>DejaVu Sans</vt:lpstr>
      <vt:lpstr>Franklin Gothic Book</vt:lpstr>
      <vt:lpstr>StarSymbol</vt:lpstr>
      <vt:lpstr>Symbol</vt:lpstr>
      <vt:lpstr>Times New Roman</vt:lpstr>
      <vt:lpstr>Wingdings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PERCHE’ SI MIGRA</dc:title>
  <dc:subject/>
  <dc:creator>Federica Cicala</dc:creator>
  <dc:description/>
  <cp:lastModifiedBy>Federica Cicala</cp:lastModifiedBy>
  <cp:revision>44</cp:revision>
  <dcterms:created xsi:type="dcterms:W3CDTF">2018-08-24T09:20:50Z</dcterms:created>
  <dcterms:modified xsi:type="dcterms:W3CDTF">2019-06-19T11:35:42Z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2</vt:i4>
  </property>
  <property fmtid="{D5CDD505-2E9C-101B-9397-08002B2CF9AE}" pid="7" name="Notes">
    <vt:i4>9</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