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883" autoAdjust="0"/>
  </p:normalViewPr>
  <p:slideViewPr>
    <p:cSldViewPr snapToGrid="0">
      <p:cViewPr varScale="1">
        <p:scale>
          <a:sx n="60" d="100"/>
          <a:sy n="60" d="100"/>
        </p:scale>
        <p:origin x="15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Fai clic per spostare la diapositiva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>
                <a:latin typeface="Arial"/>
              </a:rPr>
              <a:t>Fai clic per modificare il formato delle note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400" b="0" strike="noStrike" spc="-1">
                <a:latin typeface="Times New Roman"/>
              </a:rPr>
              <a:t> </a:t>
            </a:r>
          </a:p>
        </p:txBody>
      </p:sp>
      <p:sp>
        <p:nvSpPr>
          <p:cNvPr id="8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GB" sz="1400" b="0" strike="noStrike" spc="-1">
                <a:latin typeface="Times New Roman"/>
              </a:rPr>
              <a:t> </a:t>
            </a:r>
          </a:p>
        </p:txBody>
      </p:sp>
      <p:sp>
        <p:nvSpPr>
          <p:cNvPr id="8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sz="1400" b="0" strike="noStrike" spc="-1">
                <a:latin typeface="Times New Roman"/>
              </a:rPr>
              <a:t> </a:t>
            </a:r>
          </a:p>
        </p:txBody>
      </p:sp>
      <p:sp>
        <p:nvSpPr>
          <p:cNvPr id="8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DAA44F29-D9F0-467B-935F-5C376225C5CF}" type="slidenum">
              <a:rPr lang="en-GB" sz="1400" b="0" strike="noStrike" spc="-1">
                <a:latin typeface="Times New Roman"/>
              </a:rPr>
              <a:t>‹N›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en/ecosoc/newfunct/pdf15/2016_dcf_policy_brief_no.1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r7NV0whQkrE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UZCW1QhmT8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4_z41r0-2Q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120" y="1336680"/>
            <a:ext cx="6411240" cy="3606120"/>
          </a:xfrm>
          <a:prstGeom prst="rect">
            <a:avLst/>
          </a:prstGeom>
        </p:spPr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6200" cy="42080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4200"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Energiser - </a:t>
            </a:r>
            <a:r>
              <a:rPr lang="en-GB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ATTRAVERSA LA FRONTIERA</a:t>
            </a:r>
            <a:endParaRPr lang="en-GB" sz="1200" b="0" strike="noStrike" spc="-1">
              <a:latin typeface="Arial"/>
            </a:endParaRPr>
          </a:p>
          <a:p>
            <a:pPr marL="216000" indent="-214200"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20 minuti</a:t>
            </a:r>
            <a:endParaRPr lang="en-GB" sz="1200" b="0" strike="noStrike" spc="-1">
              <a:latin typeface="Arial"/>
            </a:endParaRPr>
          </a:p>
          <a:p>
            <a:pPr marL="216000" indent="-214200">
              <a:lnSpc>
                <a:spcPct val="100000"/>
              </a:lnSpc>
            </a:pPr>
            <a:endParaRPr lang="en-GB" sz="1200" b="0" strike="noStrike" spc="-1">
              <a:latin typeface="Arial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4281480" y="10155240"/>
            <a:ext cx="327456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360" y="812520"/>
            <a:ext cx="7125480" cy="4007520"/>
          </a:xfrm>
          <a:prstGeom prst="rect">
            <a:avLst/>
          </a:prstGeom>
        </p:spPr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200" cy="69685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 SONO LE CAUSE DELLE EMERGENZE UMANITARIE?</a:t>
            </a:r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emergenze umanitarie si verificano per motivi differenti. Per esempio, alcune sono il risultato di guerre o di conflitti armati, ovvero emergenze causate dall’uomo. Altri tipi di emergenze sono i disastri naturali, come i terremoti o le eruzioni vulcaniche, che non possono essere impediti. Altri tipi sono invece le emergenze sanitarie, come per esempio l’epidemia dell’Ebola nell’Africa occidentale.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vengono in mente altri tipi di emergenze?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(Fame o carestia, disastri collegati ai cambiamenti climatici come siccità o alluvioni.)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Pensate che le emergenze umanitarie creino necessità simili tra le persone che colpiscono, indifferentemente dalle loro cause?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No, non è così. L’assistenza umanitaria fornisce cibo, riparo e medicine alle persone. Tuttavia, quando le cause sono riconducibili a conflitti armati, spesso esiste un livello di noncuranza fra fazioni opposte, influendo per un lungo periodo sulla regione o sull’area, soprattutto se si dovessero verificare ritardi nella ricostruzione o nel reinsediamento delle persone dislocate a causa del conflitto.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Foto: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Maciej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Moskwa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/TESTIGO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Documentary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Kafranbel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Provincia di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Idlib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Siria, gennaio 2013.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conseguenze di un’emergenza umanitaria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Ogni emergenza umanitaria è differente e le sue conseguenze sono uniche. Tuttavia, prendiamo in considerazione alcune delle conseguenze principali che hanno in comune la maggior parte delle emergenze umanitarie.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 possono essere le conseguenze di un’emergenza umanitaria sulle persone comuni?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 conseguenze pensate che siano causate principalmente da un conflitto armato?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 conseguenze sono causate da un disastro naturale?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 conseguenze potrebbero essere causate da qualsiasi tipo di emergenza umanitaria?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Quando si verifica un’emergenza, le persone di solito cercano di adattarsi e rimanere nelle proprie case o vicino ai familiari. Tuttavia, se una crisi è molto grave, le persone non hanno scelta e si spostano in un luogo più sicuro. Durante i conflitti armati, dove le vite delle persone sono direttamente a rischio, il bisogno di scappare in un posto sicuro è molto impellente.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Fonti: PAH/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Kryzysy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humanitarne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pomoc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humanitarna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pigułce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Varsavia 2015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minuti</a:t>
            </a:r>
            <a:endParaRPr lang="en-GB" sz="20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880"/>
            <a:ext cx="7125120" cy="4007520"/>
          </a:xfrm>
          <a:prstGeom prst="rect">
            <a:avLst/>
          </a:prstGeom>
        </p:spPr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200" cy="480960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4560">
              <a:lnSpc>
                <a:spcPct val="100000"/>
              </a:lnSpc>
            </a:pPr>
            <a:r>
              <a:rPr lang="en-GB" sz="1150" b="0" strike="noStrike" spc="-1">
                <a:solidFill>
                  <a:srgbClr val="000000"/>
                </a:solidFill>
                <a:latin typeface="Arial"/>
              </a:rPr>
              <a:t>CHI si occupa di servizi per i giovani, accoglienza dei migranti, attività di inclusione sociale, educazione alla cittadinanza globale nel territorio locale?</a:t>
            </a:r>
            <a:endParaRPr lang="en-GB" sz="1150" b="0" strike="noStrike" spc="-1">
              <a:latin typeface="Arial"/>
            </a:endParaRPr>
          </a:p>
          <a:p>
            <a:pPr marL="216000" indent="-214560">
              <a:lnSpc>
                <a:spcPct val="100000"/>
              </a:lnSpc>
            </a:pPr>
            <a:endParaRPr lang="en-GB" sz="1150" b="0" strike="noStrike" spc="-1">
              <a:latin typeface="Arial"/>
            </a:endParaRPr>
          </a:p>
          <a:p>
            <a:pPr marL="216000" indent="-214560">
              <a:lnSpc>
                <a:spcPct val="100000"/>
              </a:lnSpc>
            </a:pPr>
            <a:r>
              <a:rPr lang="en-GB" sz="1150" b="0" strike="noStrike" spc="-1">
                <a:solidFill>
                  <a:srgbClr val="000000"/>
                </a:solidFill>
                <a:latin typeface="Arial"/>
              </a:rPr>
              <a:t>Avvia la RICERCA!  (Vedi Kit didattico “Attività per casa”)</a:t>
            </a:r>
            <a:endParaRPr lang="en-GB" sz="1150" b="0" strike="noStrike" spc="-1">
              <a:latin typeface="Arial"/>
            </a:endParaRPr>
          </a:p>
          <a:p>
            <a:pPr marL="216000" indent="-214560">
              <a:lnSpc>
                <a:spcPct val="100000"/>
              </a:lnSpc>
            </a:pPr>
            <a:endParaRPr lang="en-GB" sz="1150" b="0" strike="noStrike" spc="-1">
              <a:latin typeface="Arial"/>
            </a:endParaRPr>
          </a:p>
          <a:p>
            <a:pPr marL="216000" indent="-214560">
              <a:lnSpc>
                <a:spcPct val="100000"/>
              </a:lnSpc>
            </a:pPr>
            <a:r>
              <a:rPr lang="en-GB" sz="1150" b="0" strike="noStrike" spc="-1">
                <a:solidFill>
                  <a:srgbClr val="000000"/>
                </a:solidFill>
                <a:latin typeface="Arial"/>
              </a:rPr>
              <a:t>20 minuti</a:t>
            </a:r>
            <a:endParaRPr lang="en-GB" sz="115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120" y="1336680"/>
            <a:ext cx="6411240" cy="3606120"/>
          </a:xfrm>
          <a:prstGeom prst="rect">
            <a:avLst/>
          </a:prstGeom>
        </p:spPr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6200" cy="42080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4200">
              <a:lnSpc>
                <a:spcPct val="100000"/>
              </a:lnSpc>
            </a:pPr>
            <a:r>
              <a:rPr lang="en-GB" sz="2000" b="0" strike="noStrike" spc="-1">
                <a:latin typeface="Arial"/>
              </a:rPr>
              <a:t>Raccogli le idee degli studenti alla lavagna o su un foglio grande senza commentare le proposte.</a:t>
            </a:r>
          </a:p>
          <a:p>
            <a:pPr marL="216000" indent="-214200">
              <a:lnSpc>
                <a:spcPct val="100000"/>
              </a:lnSpc>
            </a:pPr>
            <a:r>
              <a:rPr lang="en-GB" sz="2000" b="0" strike="noStrike" spc="-1">
                <a:latin typeface="Arial"/>
              </a:rPr>
              <a:t>10 min</a:t>
            </a:r>
          </a:p>
        </p:txBody>
      </p:sp>
      <p:sp>
        <p:nvSpPr>
          <p:cNvPr id="176" name="CustomShape 3"/>
          <p:cNvSpPr/>
          <p:nvPr/>
        </p:nvSpPr>
        <p:spPr>
          <a:xfrm>
            <a:off x="4281480" y="10155240"/>
            <a:ext cx="327456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120" y="1336680"/>
            <a:ext cx="6411240" cy="3606120"/>
          </a:xfrm>
          <a:prstGeom prst="rect">
            <a:avLst/>
          </a:prstGeom>
        </p:spPr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6200" cy="42080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4200">
              <a:lnSpc>
                <a:spcPct val="100000"/>
              </a:lnSpc>
            </a:pPr>
            <a:r>
              <a:rPr lang="en-GB" sz="2000" b="0" strike="noStrike" spc="-1" dirty="0" err="1">
                <a:latin typeface="Arial"/>
              </a:rPr>
              <a:t>Quali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bisogni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evocano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queste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immagini</a:t>
            </a:r>
            <a:r>
              <a:rPr lang="en-GB" sz="2000" b="0" strike="noStrike" spc="-1" dirty="0">
                <a:latin typeface="Arial"/>
              </a:rPr>
              <a:t>?</a:t>
            </a:r>
          </a:p>
          <a:p>
            <a:pPr marL="216000" indent="-214200">
              <a:lnSpc>
                <a:spcPct val="100000"/>
              </a:lnSpc>
            </a:pPr>
            <a:r>
              <a:rPr lang="en-GB" sz="2000" b="0" strike="noStrike" spc="-1" dirty="0" err="1">
                <a:latin typeface="Arial"/>
              </a:rPr>
              <a:t>Corrispondono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ai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bisogni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elencati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poco</a:t>
            </a:r>
            <a:r>
              <a:rPr lang="en-GB" sz="2000" b="0" strike="noStrike" spc="-1" dirty="0">
                <a:latin typeface="Arial"/>
              </a:rPr>
              <a:t> fa?</a:t>
            </a:r>
          </a:p>
          <a:p>
            <a:pPr marL="216000" indent="-214200"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 marL="216000" indent="-214200">
              <a:lnSpc>
                <a:spcPct val="100000"/>
              </a:lnSpc>
            </a:pPr>
            <a:r>
              <a:rPr lang="en-GB" sz="2000" b="0" strike="noStrike" spc="-1" dirty="0">
                <a:latin typeface="Arial"/>
              </a:rPr>
              <a:t>LA SCALA DI MASLOW </a:t>
            </a:r>
          </a:p>
          <a:p>
            <a:pPr marL="216000" indent="-214200">
              <a:lnSpc>
                <a:spcPct val="100000"/>
              </a:lnSpc>
            </a:pPr>
            <a:r>
              <a:rPr lang="en-GB" sz="2000" b="0" strike="noStrike" spc="-1" dirty="0">
                <a:latin typeface="Arial"/>
              </a:rPr>
              <a:t>Lo </a:t>
            </a:r>
            <a:r>
              <a:rPr lang="en-GB" sz="2000" b="0" strike="noStrike" spc="-1" dirty="0" err="1">
                <a:latin typeface="Arial"/>
              </a:rPr>
              <a:t>psicologo</a:t>
            </a:r>
            <a:r>
              <a:rPr lang="en-GB" sz="2000" b="0" strike="noStrike" spc="-1" dirty="0">
                <a:latin typeface="Arial"/>
              </a:rPr>
              <a:t> Abraham Maslow </a:t>
            </a:r>
            <a:r>
              <a:rPr lang="en-GB" sz="2000" b="0" strike="noStrike" spc="-1" dirty="0" err="1">
                <a:latin typeface="Arial"/>
              </a:rPr>
              <a:t>descrive</a:t>
            </a:r>
            <a:r>
              <a:rPr lang="en-GB" sz="2000" b="0" strike="noStrike" spc="-1" dirty="0">
                <a:latin typeface="Arial"/>
              </a:rPr>
              <a:t> cinque </a:t>
            </a:r>
            <a:r>
              <a:rPr lang="en-GB" sz="2000" b="0" strike="noStrike" spc="-1" dirty="0" err="1">
                <a:latin typeface="Arial"/>
              </a:rPr>
              <a:t>categorie</a:t>
            </a:r>
            <a:r>
              <a:rPr lang="en-GB" sz="2000" b="0" strike="noStrike" spc="-1" dirty="0">
                <a:latin typeface="Arial"/>
              </a:rPr>
              <a:t> di </a:t>
            </a:r>
            <a:r>
              <a:rPr lang="en-GB" sz="2000" b="0" strike="noStrike" spc="-1" dirty="0" err="1">
                <a:latin typeface="Arial"/>
              </a:rPr>
              <a:t>bisogni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dell'individuo</a:t>
            </a:r>
            <a:r>
              <a:rPr lang="en-GB" sz="2000" b="0" strike="noStrike" spc="-1" dirty="0">
                <a:latin typeface="Arial"/>
              </a:rPr>
              <a:t>. </a:t>
            </a:r>
            <a:r>
              <a:rPr lang="en-GB" sz="2000" b="0" strike="noStrike" spc="-1" dirty="0" err="1">
                <a:latin typeface="Arial"/>
              </a:rPr>
              <a:t>Queste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categorie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stanno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su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una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scala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immaginaria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che</a:t>
            </a:r>
            <a:r>
              <a:rPr lang="en-GB" sz="2000" b="0" strike="noStrike" spc="-1" dirty="0">
                <a:latin typeface="Arial"/>
              </a:rPr>
              <a:t> al </a:t>
            </a:r>
            <a:r>
              <a:rPr lang="en-GB" sz="2000" b="0" strike="noStrike" spc="-1" dirty="0" err="1">
                <a:latin typeface="Arial"/>
              </a:rPr>
              <a:t>gradino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più</a:t>
            </a:r>
            <a:r>
              <a:rPr lang="en-GB" sz="2000" b="0" strike="noStrike" spc="-1" dirty="0">
                <a:latin typeface="Arial"/>
              </a:rPr>
              <a:t> basso porta </a:t>
            </a:r>
            <a:r>
              <a:rPr lang="en-GB" sz="2000" b="0" strike="noStrike" spc="-1" dirty="0" err="1">
                <a:latin typeface="Arial"/>
              </a:rPr>
              <a:t>i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bisogni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elementari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legati</a:t>
            </a:r>
            <a:r>
              <a:rPr lang="en-GB" sz="2000" b="0" strike="noStrike" spc="-1" dirty="0">
                <a:latin typeface="Arial"/>
              </a:rPr>
              <a:t> alla </a:t>
            </a:r>
            <a:r>
              <a:rPr lang="en-GB" sz="2000" b="0" strike="noStrike" spc="-1" dirty="0" err="1">
                <a:latin typeface="Arial"/>
              </a:rPr>
              <a:t>sopravvivenza</a:t>
            </a:r>
            <a:r>
              <a:rPr lang="en-GB" sz="2000" b="0" strike="noStrike" spc="-1" dirty="0">
                <a:latin typeface="Arial"/>
              </a:rPr>
              <a:t> (fame, </a:t>
            </a:r>
            <a:r>
              <a:rPr lang="en-GB" sz="2000" b="0" strike="noStrike" spc="-1" dirty="0" err="1">
                <a:latin typeface="Arial"/>
              </a:rPr>
              <a:t>sete</a:t>
            </a:r>
            <a:r>
              <a:rPr lang="en-GB" sz="2000" b="0" strike="noStrike" spc="-1" dirty="0">
                <a:latin typeface="Arial"/>
              </a:rPr>
              <a:t>, </a:t>
            </a:r>
            <a:r>
              <a:rPr lang="en-GB" sz="2000" b="0" strike="noStrike" spc="-1" dirty="0" err="1">
                <a:latin typeface="Arial"/>
              </a:rPr>
              <a:t>tetto</a:t>
            </a:r>
            <a:r>
              <a:rPr lang="en-GB" sz="2000" b="0" strike="noStrike" spc="-1" dirty="0">
                <a:latin typeface="Arial"/>
              </a:rPr>
              <a:t>), </a:t>
            </a:r>
            <a:r>
              <a:rPr lang="en-GB" sz="2000" b="0" strike="noStrike" spc="-1" dirty="0" err="1">
                <a:latin typeface="Arial"/>
              </a:rPr>
              <a:t>mentre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i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bisogni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collocati</a:t>
            </a:r>
            <a:r>
              <a:rPr lang="en-GB" sz="2000" b="0" strike="noStrike" spc="-1" dirty="0">
                <a:latin typeface="Arial"/>
              </a:rPr>
              <a:t> sui </a:t>
            </a:r>
            <a:r>
              <a:rPr lang="en-GB" sz="2000" b="0" strike="noStrike" spc="-1" dirty="0" err="1">
                <a:latin typeface="Arial"/>
              </a:rPr>
              <a:t>gradini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superiori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coincidono</a:t>
            </a:r>
            <a:r>
              <a:rPr lang="en-GB" sz="2000" b="0" strike="noStrike" spc="-1" dirty="0">
                <a:latin typeface="Arial"/>
              </a:rPr>
              <a:t> con </a:t>
            </a:r>
            <a:r>
              <a:rPr lang="en-GB" sz="2000" b="0" strike="noStrike" spc="-1" dirty="0" err="1">
                <a:latin typeface="Arial"/>
              </a:rPr>
              <a:t>necessità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sempre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più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raffinate</a:t>
            </a:r>
            <a:r>
              <a:rPr lang="en-GB" sz="2000" b="0" strike="noStrike" spc="-1" dirty="0">
                <a:latin typeface="Arial"/>
              </a:rPr>
              <a:t>, dal </a:t>
            </a:r>
            <a:r>
              <a:rPr lang="en-GB" sz="2000" b="0" strike="noStrike" spc="-1" dirty="0" err="1">
                <a:latin typeface="Arial"/>
              </a:rPr>
              <a:t>bisogno</a:t>
            </a:r>
            <a:r>
              <a:rPr lang="en-GB" sz="2000" b="0" strike="noStrike" spc="-1" dirty="0">
                <a:latin typeface="Arial"/>
              </a:rPr>
              <a:t> di amore, a </a:t>
            </a:r>
            <a:r>
              <a:rPr lang="en-GB" sz="2000" b="0" strike="noStrike" spc="-1" dirty="0" err="1">
                <a:latin typeface="Arial"/>
              </a:rPr>
              <a:t>quello</a:t>
            </a:r>
            <a:r>
              <a:rPr lang="en-GB" sz="2000" b="0" strike="noStrike" spc="-1" dirty="0">
                <a:latin typeface="Arial"/>
              </a:rPr>
              <a:t> di </a:t>
            </a:r>
            <a:r>
              <a:rPr lang="en-GB" sz="2000" b="0" strike="noStrike" spc="-1" dirty="0" err="1">
                <a:latin typeface="Arial"/>
              </a:rPr>
              <a:t>socializzazione</a:t>
            </a:r>
            <a:r>
              <a:rPr lang="en-GB" sz="2000" b="0" strike="noStrike" spc="-1" dirty="0">
                <a:latin typeface="Arial"/>
              </a:rPr>
              <a:t>, </a:t>
            </a:r>
            <a:r>
              <a:rPr lang="en-GB" sz="2000" b="0" strike="noStrike" spc="-1" dirty="0" err="1">
                <a:latin typeface="Arial"/>
              </a:rPr>
              <a:t>ai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bisogni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culturali</a:t>
            </a:r>
            <a:r>
              <a:rPr lang="en-GB" sz="2000" b="0" strike="noStrike" spc="-1" dirty="0">
                <a:latin typeface="Arial"/>
              </a:rPr>
              <a:t>, </a:t>
            </a:r>
            <a:r>
              <a:rPr lang="en-GB" sz="2000" b="0" strike="noStrike" spc="-1" dirty="0" err="1">
                <a:latin typeface="Arial"/>
              </a:rPr>
              <a:t>fino</a:t>
            </a:r>
            <a:r>
              <a:rPr lang="en-GB" sz="2000" b="0" strike="noStrike" spc="-1" dirty="0">
                <a:latin typeface="Arial"/>
              </a:rPr>
              <a:t> alla </a:t>
            </a:r>
            <a:r>
              <a:rPr lang="en-GB" sz="2000" b="0" strike="noStrike" spc="-1" dirty="0" err="1">
                <a:latin typeface="Arial"/>
              </a:rPr>
              <a:t>realizzazione</a:t>
            </a:r>
            <a:r>
              <a:rPr lang="en-GB" sz="2000" b="0" strike="noStrike" spc="-1" dirty="0">
                <a:latin typeface="Arial"/>
              </a:rPr>
              <a:t> di </a:t>
            </a:r>
            <a:r>
              <a:rPr lang="en-GB" sz="2000" b="0" strike="noStrike" spc="-1" dirty="0" err="1">
                <a:latin typeface="Arial"/>
              </a:rPr>
              <a:t>sé</a:t>
            </a:r>
            <a:r>
              <a:rPr lang="en-GB" sz="2000" b="0" strike="noStrike" spc="-1" dirty="0">
                <a:latin typeface="Arial"/>
              </a:rPr>
              <a:t>. A </a:t>
            </a:r>
            <a:r>
              <a:rPr lang="en-GB" sz="2000" b="0" strike="noStrike" spc="-1" dirty="0" err="1">
                <a:latin typeface="Arial"/>
              </a:rPr>
              <a:t>seconda</a:t>
            </a:r>
            <a:r>
              <a:rPr lang="en-GB" sz="2000" b="0" strike="noStrike" spc="-1" dirty="0">
                <a:latin typeface="Arial"/>
              </a:rPr>
              <a:t> del </a:t>
            </a:r>
            <a:r>
              <a:rPr lang="en-GB" sz="2000" b="0" strike="noStrike" spc="-1" dirty="0" err="1">
                <a:latin typeface="Arial"/>
              </a:rPr>
              <a:t>punto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della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scala</a:t>
            </a:r>
            <a:r>
              <a:rPr lang="en-GB" sz="2000" b="0" strike="noStrike" spc="-1" dirty="0">
                <a:latin typeface="Arial"/>
              </a:rPr>
              <a:t> in cui </a:t>
            </a:r>
            <a:r>
              <a:rPr lang="en-GB" sz="2000" b="0" strike="noStrike" spc="-1" dirty="0" err="1">
                <a:latin typeface="Arial"/>
              </a:rPr>
              <a:t>si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trova</a:t>
            </a:r>
            <a:r>
              <a:rPr lang="en-GB" sz="2000" b="0" strike="noStrike" spc="-1" dirty="0">
                <a:latin typeface="Arial"/>
              </a:rPr>
              <a:t> un </a:t>
            </a:r>
            <a:r>
              <a:rPr lang="en-GB" sz="2000" b="0" strike="noStrike" spc="-1" dirty="0" err="1">
                <a:latin typeface="Arial"/>
              </a:rPr>
              <a:t>individuo</a:t>
            </a:r>
            <a:r>
              <a:rPr lang="en-GB" sz="2000" b="0" strike="noStrike" spc="-1" dirty="0">
                <a:latin typeface="Arial"/>
              </a:rPr>
              <a:t>, </a:t>
            </a:r>
            <a:r>
              <a:rPr lang="en-GB" sz="2000" b="0" strike="noStrike" spc="-1" dirty="0" err="1">
                <a:latin typeface="Arial"/>
              </a:rPr>
              <a:t>il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suo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comportamento</a:t>
            </a:r>
            <a:r>
              <a:rPr lang="en-GB" sz="2000" b="0" strike="noStrike" spc="-1" dirty="0">
                <a:latin typeface="Arial"/>
              </a:rPr>
              <a:t> è </a:t>
            </a:r>
            <a:r>
              <a:rPr lang="en-GB" sz="2000" b="0" strike="noStrike" spc="-1" dirty="0" err="1">
                <a:latin typeface="Arial"/>
              </a:rPr>
              <a:t>motivato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dai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bisogni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appartenenti</a:t>
            </a:r>
            <a:r>
              <a:rPr lang="en-GB" sz="2000" b="0" strike="noStrike" spc="-1" dirty="0">
                <a:latin typeface="Arial"/>
              </a:rPr>
              <a:t> a </a:t>
            </a:r>
            <a:r>
              <a:rPr lang="en-GB" sz="2000" b="0" strike="noStrike" spc="-1" dirty="0" err="1">
                <a:latin typeface="Arial"/>
              </a:rPr>
              <a:t>quella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classe</a:t>
            </a:r>
            <a:r>
              <a:rPr lang="en-GB" sz="2000" b="0" strike="noStrike" spc="-1" dirty="0">
                <a:latin typeface="Arial"/>
              </a:rPr>
              <a:t>. </a:t>
            </a:r>
          </a:p>
          <a:p>
            <a:pPr marL="216000" indent="-214200"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 marL="216000" indent="-214200">
              <a:lnSpc>
                <a:spcPct val="100000"/>
              </a:lnSpc>
            </a:pPr>
            <a:r>
              <a:rPr lang="en-GB" sz="2000" b="0" strike="noStrike" spc="-1" dirty="0">
                <a:latin typeface="Arial"/>
              </a:rPr>
              <a:t>https://doc.studenti.it/appunti/comunicazione/bisogni-scala-maslow.html </a:t>
            </a:r>
          </a:p>
        </p:txBody>
      </p:sp>
      <p:sp>
        <p:nvSpPr>
          <p:cNvPr id="179" name="CustomShape 3"/>
          <p:cNvSpPr/>
          <p:nvPr/>
        </p:nvSpPr>
        <p:spPr>
          <a:xfrm>
            <a:off x="4281480" y="10155240"/>
            <a:ext cx="327456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120" y="1336680"/>
            <a:ext cx="6411240" cy="3606120"/>
          </a:xfrm>
          <a:prstGeom prst="rect">
            <a:avLst/>
          </a:prstGeom>
        </p:spPr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6200" cy="42080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4200">
              <a:lnSpc>
                <a:spcPct val="100000"/>
              </a:lnSpc>
            </a:pPr>
            <a:r>
              <a:rPr lang="en-GB" sz="2000" b="0" strike="noStrike" spc="-1">
                <a:latin typeface="Arial"/>
              </a:rPr>
              <a:t>Mostra il video di Amnesty International «Che cosa sono i diritti umani» (2,45’)</a:t>
            </a:r>
          </a:p>
          <a:p>
            <a:pPr marL="216000" indent="-214200">
              <a:lnSpc>
                <a:spcPct val="100000"/>
              </a:lnSpc>
            </a:pPr>
            <a:r>
              <a:rPr lang="en-GB" sz="2000" b="0" strike="noStrike" spc="-1">
                <a:latin typeface="Arial"/>
              </a:rPr>
              <a:t>https://www.youtube.com/watch?v=D-e0hpWAlfQ </a:t>
            </a:r>
          </a:p>
          <a:p>
            <a:pPr marL="216000" indent="-214200">
              <a:lnSpc>
                <a:spcPct val="100000"/>
              </a:lnSpc>
            </a:pPr>
            <a:endParaRPr lang="en-GB" sz="2000" b="0" strike="noStrike" spc="-1">
              <a:latin typeface="Arial"/>
            </a:endParaRPr>
          </a:p>
          <a:p>
            <a:pPr marL="216000" indent="-214200">
              <a:lnSpc>
                <a:spcPct val="100000"/>
              </a:lnSpc>
            </a:pPr>
            <a:r>
              <a:rPr lang="en-GB" sz="2000" b="0" strike="noStrike" spc="-1">
                <a:latin typeface="Arial"/>
              </a:rPr>
              <a:t>Al termine verifica che tutti abbiano capito i concetti principali.</a:t>
            </a:r>
          </a:p>
          <a:p>
            <a:pPr marL="216000" indent="-214200">
              <a:lnSpc>
                <a:spcPct val="100000"/>
              </a:lnSpc>
            </a:pPr>
            <a:r>
              <a:rPr lang="en-GB" sz="2000" b="0" strike="noStrike" spc="-1">
                <a:latin typeface="Arial"/>
              </a:rPr>
              <a:t>5 min</a:t>
            </a:r>
          </a:p>
        </p:txBody>
      </p:sp>
      <p:sp>
        <p:nvSpPr>
          <p:cNvPr id="182" name="CustomShape 3"/>
          <p:cNvSpPr/>
          <p:nvPr/>
        </p:nvSpPr>
        <p:spPr>
          <a:xfrm>
            <a:off x="4281480" y="10155240"/>
            <a:ext cx="327456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120" y="1336680"/>
            <a:ext cx="6411240" cy="3606120"/>
          </a:xfrm>
          <a:prstGeom prst="rect">
            <a:avLst/>
          </a:prstGeom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6200" cy="42080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4200">
              <a:lnSpc>
                <a:spcPct val="100000"/>
              </a:lnSpc>
            </a:pPr>
            <a:r>
              <a:rPr lang="en-GB" sz="2000" b="0" strike="noStrike" spc="-1">
                <a:latin typeface="Arial"/>
              </a:rPr>
              <a:t>Come italiani, europei, come cittadini del mondo, quali sono le questioni più urgenti su cui informarsi, partecipare e lottare per migliorare la qualità della vita di tuttei oggigiorno?</a:t>
            </a:r>
          </a:p>
          <a:p>
            <a:pPr marL="216000" indent="-214200">
              <a:lnSpc>
                <a:spcPct val="100000"/>
              </a:lnSpc>
            </a:pPr>
            <a:r>
              <a:rPr lang="en-GB" sz="2000" b="0" strike="noStrike" spc="-1">
                <a:latin typeface="Arial"/>
              </a:rPr>
              <a:t>Se gli studenti non sono in grado di rispondere, cogli l’occasione di stressare l’importanza di informarci ogni giorno su quello che succede intorno a noi e nel mondo.</a:t>
            </a:r>
          </a:p>
          <a:p>
            <a:pPr marL="216000" indent="-214200">
              <a:lnSpc>
                <a:spcPct val="100000"/>
              </a:lnSpc>
            </a:pPr>
            <a:r>
              <a:rPr lang="en-GB" sz="2000" b="0" strike="noStrike" spc="-1">
                <a:latin typeface="Arial"/>
              </a:rPr>
              <a:t>5 min</a:t>
            </a:r>
          </a:p>
        </p:txBody>
      </p:sp>
      <p:sp>
        <p:nvSpPr>
          <p:cNvPr id="185" name="CustomShape 3"/>
          <p:cNvSpPr/>
          <p:nvPr/>
        </p:nvSpPr>
        <p:spPr>
          <a:xfrm>
            <a:off x="4281480" y="10155240"/>
            <a:ext cx="327456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120" y="1336680"/>
            <a:ext cx="6411240" cy="3606120"/>
          </a:xfrm>
          <a:prstGeom prst="rect">
            <a:avLst/>
          </a:prstGeom>
        </p:spPr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6200" cy="42080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492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La COOPERAZIONE ALLO SVILUPPO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garantisce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il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rispetto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della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dignità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umana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e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assicura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la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crescita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economica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di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tutti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i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popoli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. È da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intendersi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come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uno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scambio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tra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pari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che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oltre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a far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crescere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la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conoscenza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reciproca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necessaria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comprendere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le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reali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necessità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delle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comunità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locali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destinatarie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degli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interventi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favorisce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relazioni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finalizzate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ad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una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crescita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economica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, ma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soprattutto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sociale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ed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umana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rispettosa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dell’ambiente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e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delle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diverse culture e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che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sappia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tutelare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i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beni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comuni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come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acqua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cibo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ed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energia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così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da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assicurare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la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crescita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del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benessere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delle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popolazioni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e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perseguire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la pace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tra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i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popoli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.</a:t>
            </a:r>
            <a:endParaRPr lang="en-GB" sz="1800" b="0" strike="noStrike" spc="-1" dirty="0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lang="en-GB" sz="1150" b="0" strike="noStrike" spc="-1" dirty="0">
                <a:solidFill>
                  <a:srgbClr val="000000"/>
                </a:solidFill>
                <a:latin typeface="Arial"/>
              </a:rPr>
              <a:t>Fonte </a:t>
            </a:r>
            <a:r>
              <a:rPr lang="en-GB" sz="1150" b="0" u="sng" strike="noStrike" spc="-1" dirty="0">
                <a:solidFill>
                  <a:srgbClr val="0563C1"/>
                </a:solidFill>
                <a:uFillTx/>
                <a:latin typeface="Arial"/>
              </a:rPr>
              <a:t>https://www.esteri.it/mae/zh/cooperaz_sviluppo/</a:t>
            </a:r>
            <a:r>
              <a:rPr lang="en-GB" sz="1150" b="0" strike="noStrike" spc="-1" dirty="0">
                <a:solidFill>
                  <a:srgbClr val="000000"/>
                </a:solidFill>
                <a:latin typeface="Arial"/>
              </a:rPr>
              <a:t>	</a:t>
            </a:r>
            <a:endParaRPr lang="en-GB" sz="1150" b="0" strike="noStrike" spc="-1" dirty="0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endParaRPr lang="en-GB" sz="1150" b="0" strike="noStrike" spc="-1" dirty="0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Facendo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riferimento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alla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discussione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in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plenaria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di “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attraversa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la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frontiera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”,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chiedi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al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gruppo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:</a:t>
            </a:r>
            <a:endParaRPr lang="en-GB" sz="1800" b="0" strike="noStrike" spc="-1" dirty="0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Di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quali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competenze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c’è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bisogno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per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lavorare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nella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cooperazione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internazionale?</a:t>
            </a:r>
            <a:endParaRPr lang="en-GB" sz="1800" b="0" strike="noStrike" spc="-1" dirty="0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Trascrivi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alla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lavagna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le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proposte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del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gruppo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Chiedi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al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termine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se i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ragazzi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pensano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di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possedere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una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più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delle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competenze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proposte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.</a:t>
            </a:r>
            <a:endParaRPr lang="en-GB" sz="1800" b="0" strike="noStrike" spc="-1" dirty="0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10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minuti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4281480" y="10155240"/>
            <a:ext cx="327456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1912" cy="3606800"/>
          </a:xfrm>
          <a:prstGeom prst="rect">
            <a:avLst/>
          </a:prstGeom>
        </p:spPr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6200" cy="953676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4560" algn="just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La Cooperazione Internazionale allo Sviluppo è un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mondo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articolato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e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complesso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, in cui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coesistono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realtà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diverse e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talvolta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motivazioni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di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fondo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anche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contrastanti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tra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loro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Dall'azione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dei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governi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e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delle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grandi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istituzioni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internazionali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quella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delle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associazioni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di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territorio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, vi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sono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diversi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tipi di Cooperazione Internazionale allo Sviluppo,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molto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differenziati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per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entità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e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strategie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di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intervento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.</a:t>
            </a:r>
            <a:endParaRPr lang="en-GB" sz="1600" b="0" strike="noStrike" spc="-1" dirty="0">
              <a:latin typeface="Arial"/>
            </a:endParaRPr>
          </a:p>
          <a:p>
            <a:pPr marL="216000" indent="-214560" algn="just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Il Forum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sulla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Cooperazione Internazionale ( </a:t>
            </a:r>
            <a:r>
              <a:rPr lang="en-GB" sz="1600" b="0" u="sng" strike="noStrike" spc="-1" dirty="0">
                <a:solidFill>
                  <a:srgbClr val="000000"/>
                </a:solidFill>
                <a:uFillTx/>
                <a:latin typeface="Arial"/>
                <a:hlinkClick r:id="rId3"/>
              </a:rPr>
              <a:t>http://www.un.org/en/ecosoc/newfunct/pdf15/2016_dcf_policy_brief_no.1.pdf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)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delle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Nazioni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Unite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distingue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modelli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di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cooperazione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secondo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tre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criteri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fondamentali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:</a:t>
            </a:r>
            <a:endParaRPr lang="en-GB" sz="1600" b="0" strike="noStrike" spc="-1" dirty="0">
              <a:latin typeface="Arial"/>
            </a:endParaRPr>
          </a:p>
          <a:p>
            <a:pPr marL="216000" indent="-214560" algn="just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Cooperazione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attraverso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aiuti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finanziari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e in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natura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,</a:t>
            </a:r>
            <a:endParaRPr lang="en-GB" sz="1600" b="0" strike="noStrike" spc="-1" dirty="0">
              <a:latin typeface="Arial"/>
            </a:endParaRPr>
          </a:p>
          <a:p>
            <a:pPr marL="216000" indent="-214560" algn="just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Cooperazione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attraverso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sostegno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nello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sviluppo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delle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competenze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,</a:t>
            </a:r>
            <a:endParaRPr lang="en-GB" sz="1600" b="0" strike="noStrike" spc="-1" dirty="0">
              <a:latin typeface="Arial"/>
            </a:endParaRPr>
          </a:p>
          <a:p>
            <a:pPr marL="216000" indent="-214560" algn="just">
              <a:lnSpc>
                <a:spcPct val="100000"/>
              </a:lnSpc>
            </a:pP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Supporto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nei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processi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di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sviluppo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di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nuove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politiche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.</a:t>
            </a:r>
            <a:endParaRPr lang="en-GB" sz="1600" b="0" strike="noStrike" spc="-1" dirty="0">
              <a:latin typeface="Arial"/>
            </a:endParaRPr>
          </a:p>
          <a:p>
            <a:pPr marL="216000" indent="-214560" algn="just">
              <a:lnSpc>
                <a:spcPct val="100000"/>
              </a:lnSpc>
            </a:pPr>
            <a:endParaRPr lang="en-GB" sz="1600" b="0" strike="noStrike" spc="-1" dirty="0">
              <a:latin typeface="Arial"/>
            </a:endParaRPr>
          </a:p>
          <a:p>
            <a:pPr marL="216000" indent="-214560" algn="just">
              <a:lnSpc>
                <a:spcPct val="100000"/>
              </a:lnSpc>
            </a:pPr>
            <a:r>
              <a:rPr lang="en-GB" sz="1600" b="1" i="1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Per </a:t>
            </a:r>
            <a:r>
              <a:rPr lang="en-GB" sz="1600" b="1" i="1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ognuna</a:t>
            </a:r>
            <a:r>
              <a:rPr lang="en-GB" sz="1600" b="1" i="1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di </a:t>
            </a:r>
            <a:r>
              <a:rPr lang="en-GB" sz="1600" b="1" i="1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queste</a:t>
            </a:r>
            <a:r>
              <a:rPr lang="en-GB" sz="1600" b="1" i="1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1" i="1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tre</a:t>
            </a:r>
            <a:r>
              <a:rPr lang="en-GB" sz="1600" b="1" i="1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1" i="1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tipologie</a:t>
            </a:r>
            <a:r>
              <a:rPr lang="en-GB" sz="1600" b="1" i="1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1" i="1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si</a:t>
            </a:r>
            <a:r>
              <a:rPr lang="en-GB" sz="1600" b="1" i="1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1" i="1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distingue</a:t>
            </a:r>
            <a:r>
              <a:rPr lang="en-GB" sz="1600" b="1" i="1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1" i="1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tra</a:t>
            </a:r>
            <a:r>
              <a:rPr lang="en-GB" sz="1600" b="1" i="1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1" i="1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l’azione</a:t>
            </a:r>
            <a:r>
              <a:rPr lang="en-GB" sz="1600" b="1" i="1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di </a:t>
            </a:r>
            <a:r>
              <a:rPr lang="en-GB" sz="1600" b="1" i="1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cooperazione</a:t>
            </a:r>
            <a:r>
              <a:rPr lang="en-GB" sz="1600" b="1" i="1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1" i="1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effettuata</a:t>
            </a:r>
            <a:r>
              <a:rPr lang="en-GB" sz="1600" b="1" i="1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1" i="1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dai</a:t>
            </a:r>
            <a:r>
              <a:rPr lang="en-GB" sz="1600" b="1" i="1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1" i="1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governi</a:t>
            </a:r>
            <a:r>
              <a:rPr lang="en-GB" sz="1600" b="1" i="1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, e </a:t>
            </a:r>
            <a:r>
              <a:rPr lang="en-GB" sz="1600" b="1" i="1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quella</a:t>
            </a:r>
            <a:r>
              <a:rPr lang="en-GB" sz="1600" b="1" i="1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1" i="1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effettuata</a:t>
            </a:r>
            <a:r>
              <a:rPr lang="en-GB" sz="1600" b="1" i="1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da </a:t>
            </a:r>
            <a:r>
              <a:rPr lang="en-GB" sz="1600" b="1" i="1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privati</a:t>
            </a:r>
            <a:r>
              <a:rPr lang="en-GB" sz="1600" b="1" i="1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. </a:t>
            </a:r>
            <a:r>
              <a:rPr lang="en-GB" sz="1600" b="1" i="1" strike="noStrike" spc="-1" dirty="0">
                <a:solidFill>
                  <a:srgbClr val="EF413D"/>
                </a:solidFill>
                <a:latin typeface="Arial"/>
                <a:ea typeface="Liberation Sans;Arial"/>
              </a:rPr>
              <a:t>In </a:t>
            </a:r>
            <a:r>
              <a:rPr lang="en-GB" sz="1600" b="1" i="1" strike="noStrike" spc="-1" dirty="0" err="1">
                <a:solidFill>
                  <a:srgbClr val="EF413D"/>
                </a:solidFill>
                <a:latin typeface="Arial"/>
                <a:ea typeface="Liberation Sans;Arial"/>
              </a:rPr>
              <a:t>queste</a:t>
            </a:r>
            <a:r>
              <a:rPr lang="en-GB" sz="1600" b="1" i="1" strike="noStrike" spc="-1" dirty="0">
                <a:solidFill>
                  <a:srgbClr val="EF413D"/>
                </a:solidFill>
                <a:latin typeface="Arial"/>
                <a:ea typeface="Liberation Sans;Arial"/>
              </a:rPr>
              <a:t> slides </a:t>
            </a:r>
            <a:r>
              <a:rPr lang="en-GB" sz="1600" b="1" i="1" strike="noStrike" spc="-1" dirty="0" err="1">
                <a:solidFill>
                  <a:srgbClr val="EF413D"/>
                </a:solidFill>
                <a:latin typeface="Arial"/>
                <a:ea typeface="Liberation Sans;Arial"/>
              </a:rPr>
              <a:t>presenteremo</a:t>
            </a:r>
            <a:r>
              <a:rPr lang="en-GB" sz="1600" b="1" i="1" strike="noStrike" spc="-1" dirty="0">
                <a:solidFill>
                  <a:srgbClr val="EF413D"/>
                </a:solidFill>
                <a:latin typeface="Arial"/>
                <a:ea typeface="Liberation Sans;Arial"/>
              </a:rPr>
              <a:t> </a:t>
            </a:r>
            <a:r>
              <a:rPr lang="en-GB" sz="1600" b="1" i="1" strike="noStrike" spc="-1" dirty="0" err="1">
                <a:solidFill>
                  <a:srgbClr val="EF413D"/>
                </a:solidFill>
                <a:latin typeface="Arial"/>
                <a:ea typeface="Liberation Sans;Arial"/>
              </a:rPr>
              <a:t>meglio</a:t>
            </a:r>
            <a:r>
              <a:rPr lang="en-GB" sz="1600" b="1" i="1" strike="noStrike" spc="-1" dirty="0">
                <a:solidFill>
                  <a:srgbClr val="EF413D"/>
                </a:solidFill>
                <a:latin typeface="Arial"/>
                <a:ea typeface="Liberation Sans;Arial"/>
              </a:rPr>
              <a:t> </a:t>
            </a:r>
            <a:r>
              <a:rPr lang="en-GB" sz="1600" b="1" i="1" strike="noStrike" spc="-1" dirty="0" err="1">
                <a:solidFill>
                  <a:srgbClr val="EF413D"/>
                </a:solidFill>
                <a:latin typeface="Arial"/>
                <a:ea typeface="Liberation Sans;Arial"/>
              </a:rPr>
              <a:t>alcune</a:t>
            </a:r>
            <a:r>
              <a:rPr lang="en-GB" sz="1600" b="1" i="1" strike="noStrike" spc="-1" dirty="0">
                <a:solidFill>
                  <a:srgbClr val="EF413D"/>
                </a:solidFill>
                <a:latin typeface="Arial"/>
                <a:ea typeface="Liberation Sans;Arial"/>
              </a:rPr>
              <a:t> </a:t>
            </a:r>
            <a:r>
              <a:rPr lang="en-GB" sz="1600" b="1" i="1" strike="noStrike" spc="-1" dirty="0" err="1">
                <a:solidFill>
                  <a:srgbClr val="EF413D"/>
                </a:solidFill>
                <a:latin typeface="Arial"/>
                <a:ea typeface="Liberation Sans;Arial"/>
              </a:rPr>
              <a:t>delle</a:t>
            </a:r>
            <a:r>
              <a:rPr lang="en-GB" sz="1600" b="1" i="1" strike="noStrike" spc="-1" dirty="0">
                <a:solidFill>
                  <a:srgbClr val="EF413D"/>
                </a:solidFill>
                <a:latin typeface="Arial"/>
                <a:ea typeface="Liberation Sans;Arial"/>
              </a:rPr>
              <a:t> </a:t>
            </a:r>
            <a:r>
              <a:rPr lang="en-GB" sz="1600" b="1" i="1" strike="noStrike" spc="-1" dirty="0" err="1">
                <a:solidFill>
                  <a:srgbClr val="EF413D"/>
                </a:solidFill>
                <a:latin typeface="Arial"/>
                <a:ea typeface="Liberation Sans;Arial"/>
              </a:rPr>
              <a:t>modalità</a:t>
            </a:r>
            <a:r>
              <a:rPr lang="en-GB" sz="1600" b="1" i="1" strike="noStrike" spc="-1" dirty="0">
                <a:solidFill>
                  <a:srgbClr val="EF413D"/>
                </a:solidFill>
                <a:latin typeface="Arial"/>
                <a:ea typeface="Liberation Sans;Arial"/>
              </a:rPr>
              <a:t> di </a:t>
            </a:r>
            <a:r>
              <a:rPr lang="en-GB" sz="1600" b="1" i="1" strike="noStrike" spc="-1" dirty="0" err="1">
                <a:solidFill>
                  <a:srgbClr val="EF413D"/>
                </a:solidFill>
                <a:latin typeface="Arial"/>
                <a:ea typeface="Liberation Sans;Arial"/>
              </a:rPr>
              <a:t>cooperazione</a:t>
            </a:r>
            <a:r>
              <a:rPr lang="en-GB" sz="1600" b="1" i="1" strike="noStrike" spc="-1" dirty="0">
                <a:solidFill>
                  <a:srgbClr val="EF413D"/>
                </a:solidFill>
                <a:latin typeface="Arial"/>
                <a:ea typeface="Liberation Sans;Arial"/>
              </a:rPr>
              <a:t> </a:t>
            </a:r>
            <a:r>
              <a:rPr lang="en-GB" sz="1600" b="1" i="1" strike="noStrike" spc="-1" dirty="0" err="1">
                <a:solidFill>
                  <a:srgbClr val="EF413D"/>
                </a:solidFill>
                <a:latin typeface="Arial"/>
                <a:ea typeface="Liberation Sans;Arial"/>
              </a:rPr>
              <a:t>esistenti</a:t>
            </a:r>
            <a:r>
              <a:rPr lang="en-GB" sz="1600" b="1" i="1" strike="noStrike" spc="-1" dirty="0">
                <a:solidFill>
                  <a:srgbClr val="EF413D"/>
                </a:solidFill>
                <a:latin typeface="Arial"/>
                <a:ea typeface="Liberation Sans;Arial"/>
              </a:rPr>
              <a:t>. </a:t>
            </a:r>
            <a:r>
              <a:rPr lang="en-GB" sz="1600" b="1" i="1" strike="noStrike" spc="-1" dirty="0" err="1">
                <a:solidFill>
                  <a:srgbClr val="EF413D"/>
                </a:solidFill>
                <a:latin typeface="Arial"/>
                <a:ea typeface="Liberation Sans;Arial"/>
              </a:rPr>
              <a:t>Tuttavia</a:t>
            </a:r>
            <a:r>
              <a:rPr lang="en-GB" sz="1600" b="1" i="1" strike="noStrike" spc="-1" dirty="0">
                <a:solidFill>
                  <a:srgbClr val="EF413D"/>
                </a:solidFill>
                <a:latin typeface="Arial"/>
                <a:ea typeface="Liberation Sans;Arial"/>
              </a:rPr>
              <a:t>, è bene </a:t>
            </a:r>
            <a:r>
              <a:rPr lang="en-GB" sz="1600" b="1" i="1" strike="noStrike" spc="-1" dirty="0" err="1">
                <a:solidFill>
                  <a:srgbClr val="EF413D"/>
                </a:solidFill>
                <a:latin typeface="Arial"/>
                <a:ea typeface="Liberation Sans;Arial"/>
              </a:rPr>
              <a:t>sapere</a:t>
            </a:r>
            <a:r>
              <a:rPr lang="en-GB" sz="1600" b="1" i="1" strike="noStrike" spc="-1" dirty="0">
                <a:solidFill>
                  <a:srgbClr val="EF413D"/>
                </a:solidFill>
                <a:latin typeface="Arial"/>
                <a:ea typeface="Liberation Sans;Arial"/>
              </a:rPr>
              <a:t> </a:t>
            </a:r>
            <a:r>
              <a:rPr lang="en-GB" sz="1600" b="1" i="1" strike="noStrike" spc="-1" dirty="0" err="1">
                <a:solidFill>
                  <a:srgbClr val="EF413D"/>
                </a:solidFill>
                <a:latin typeface="Arial"/>
                <a:ea typeface="Liberation Sans;Arial"/>
              </a:rPr>
              <a:t>che</a:t>
            </a:r>
            <a:r>
              <a:rPr lang="en-GB" sz="1600" b="1" i="1" strike="noStrike" spc="-1" dirty="0">
                <a:solidFill>
                  <a:srgbClr val="EF413D"/>
                </a:solidFill>
                <a:latin typeface="Arial"/>
                <a:ea typeface="Liberation Sans;Arial"/>
              </a:rPr>
              <a:t> </a:t>
            </a:r>
            <a:r>
              <a:rPr lang="en-GB" sz="1600" b="1" i="1" strike="noStrike" spc="-1" dirty="0" err="1">
                <a:solidFill>
                  <a:srgbClr val="EF413D"/>
                </a:solidFill>
                <a:latin typeface="Arial"/>
                <a:ea typeface="Liberation Sans;Arial"/>
              </a:rPr>
              <a:t>esistono</a:t>
            </a:r>
            <a:r>
              <a:rPr lang="en-GB" sz="1600" b="1" i="1" strike="noStrike" spc="-1" dirty="0">
                <a:solidFill>
                  <a:srgbClr val="EF413D"/>
                </a:solidFill>
                <a:latin typeface="Arial"/>
                <a:ea typeface="Liberation Sans;Arial"/>
              </a:rPr>
              <a:t> </a:t>
            </a:r>
            <a:r>
              <a:rPr lang="en-GB" sz="1600" b="1" i="1" strike="noStrike" spc="-1" dirty="0" err="1">
                <a:solidFill>
                  <a:srgbClr val="EF413D"/>
                </a:solidFill>
                <a:latin typeface="Arial"/>
                <a:ea typeface="Liberation Sans;Arial"/>
              </a:rPr>
              <a:t>molte</a:t>
            </a:r>
            <a:r>
              <a:rPr lang="en-GB" sz="1600" b="1" i="1" strike="noStrike" spc="-1" dirty="0">
                <a:solidFill>
                  <a:srgbClr val="EF413D"/>
                </a:solidFill>
                <a:latin typeface="Arial"/>
                <a:ea typeface="Liberation Sans;Arial"/>
              </a:rPr>
              <a:t> </a:t>
            </a:r>
            <a:r>
              <a:rPr lang="en-GB" sz="1600" b="1" i="1" strike="noStrike" spc="-1" dirty="0" err="1">
                <a:solidFill>
                  <a:srgbClr val="EF413D"/>
                </a:solidFill>
                <a:latin typeface="Arial"/>
                <a:ea typeface="Liberation Sans;Arial"/>
              </a:rPr>
              <a:t>altre</a:t>
            </a:r>
            <a:r>
              <a:rPr lang="en-GB" sz="1600" b="1" i="1" strike="noStrike" spc="-1" dirty="0">
                <a:solidFill>
                  <a:srgbClr val="EF413D"/>
                </a:solidFill>
                <a:latin typeface="Arial"/>
                <a:ea typeface="Liberation Sans;Arial"/>
              </a:rPr>
              <a:t> </a:t>
            </a:r>
            <a:r>
              <a:rPr lang="en-GB" sz="1600" b="1" i="1" strike="noStrike" spc="-1" dirty="0" err="1">
                <a:solidFill>
                  <a:srgbClr val="EF413D"/>
                </a:solidFill>
                <a:latin typeface="Arial"/>
                <a:ea typeface="Liberation Sans;Arial"/>
              </a:rPr>
              <a:t>azioni</a:t>
            </a:r>
            <a:r>
              <a:rPr lang="en-GB" sz="1600" b="1" i="1" strike="noStrike" spc="-1" dirty="0">
                <a:solidFill>
                  <a:srgbClr val="EF413D"/>
                </a:solidFill>
                <a:latin typeface="Arial"/>
                <a:ea typeface="Liberation Sans;Arial"/>
              </a:rPr>
              <a:t> </a:t>
            </a:r>
            <a:r>
              <a:rPr lang="en-GB" sz="1600" b="1" i="1" strike="noStrike" spc="-1" dirty="0" err="1">
                <a:solidFill>
                  <a:srgbClr val="EF413D"/>
                </a:solidFill>
                <a:latin typeface="Arial"/>
                <a:ea typeface="Liberation Sans;Arial"/>
              </a:rPr>
              <a:t>possibili</a:t>
            </a:r>
            <a:r>
              <a:rPr lang="en-GB" sz="1600" b="1" i="1" strike="noStrike" spc="-1" dirty="0">
                <a:solidFill>
                  <a:srgbClr val="EF413D"/>
                </a:solidFill>
                <a:latin typeface="Arial"/>
                <a:ea typeface="Liberation Sans;Arial"/>
              </a:rPr>
              <a:t> </a:t>
            </a:r>
            <a:r>
              <a:rPr lang="en-GB" sz="1600" b="1" i="1" strike="noStrike" spc="-1" dirty="0" err="1">
                <a:solidFill>
                  <a:srgbClr val="EF413D"/>
                </a:solidFill>
                <a:latin typeface="Arial"/>
                <a:ea typeface="Liberation Sans;Arial"/>
              </a:rPr>
              <a:t>nel</a:t>
            </a:r>
            <a:r>
              <a:rPr lang="en-GB" sz="1600" b="1" i="1" strike="noStrike" spc="-1" dirty="0">
                <a:solidFill>
                  <a:srgbClr val="EF413D"/>
                </a:solidFill>
                <a:latin typeface="Arial"/>
                <a:ea typeface="Liberation Sans;Arial"/>
              </a:rPr>
              <a:t> </a:t>
            </a:r>
            <a:r>
              <a:rPr lang="en-GB" sz="1600" b="1" i="1" strike="noStrike" spc="-1" dirty="0" err="1">
                <a:solidFill>
                  <a:srgbClr val="EF413D"/>
                </a:solidFill>
                <a:latin typeface="Arial"/>
                <a:ea typeface="Liberation Sans;Arial"/>
              </a:rPr>
              <a:t>mondo</a:t>
            </a:r>
            <a:r>
              <a:rPr lang="en-GB" sz="1600" b="1" i="1" strike="noStrike" spc="-1" dirty="0">
                <a:solidFill>
                  <a:srgbClr val="EF413D"/>
                </a:solidFill>
                <a:latin typeface="Arial"/>
                <a:ea typeface="Liberation Sans;Arial"/>
              </a:rPr>
              <a:t> </a:t>
            </a:r>
            <a:r>
              <a:rPr lang="en-GB" sz="1600" b="1" i="1" strike="noStrike" spc="-1" dirty="0" err="1">
                <a:solidFill>
                  <a:srgbClr val="EF413D"/>
                </a:solidFill>
                <a:latin typeface="Arial"/>
                <a:ea typeface="Liberation Sans;Arial"/>
              </a:rPr>
              <a:t>della</a:t>
            </a:r>
            <a:r>
              <a:rPr lang="en-GB" sz="1600" b="1" i="1" strike="noStrike" spc="-1" dirty="0">
                <a:solidFill>
                  <a:srgbClr val="EF413D"/>
                </a:solidFill>
                <a:latin typeface="Arial"/>
                <a:ea typeface="Liberation Sans;Arial"/>
              </a:rPr>
              <a:t> </a:t>
            </a:r>
            <a:r>
              <a:rPr lang="en-GB" sz="1600" b="1" i="1" strike="noStrike" spc="-1" dirty="0" err="1">
                <a:solidFill>
                  <a:srgbClr val="EF413D"/>
                </a:solidFill>
                <a:latin typeface="Arial"/>
                <a:ea typeface="Liberation Sans;Arial"/>
              </a:rPr>
              <a:t>cooperazione</a:t>
            </a:r>
            <a:r>
              <a:rPr lang="en-GB" sz="1600" b="1" i="1" strike="noStrike" spc="-1" dirty="0">
                <a:solidFill>
                  <a:srgbClr val="EF413D"/>
                </a:solidFill>
                <a:latin typeface="Arial"/>
                <a:ea typeface="Liberation Sans;Arial"/>
              </a:rPr>
              <a:t> allo </a:t>
            </a:r>
            <a:r>
              <a:rPr lang="en-GB" sz="1600" b="1" i="1" strike="noStrike" spc="-1" dirty="0" err="1">
                <a:solidFill>
                  <a:srgbClr val="EF413D"/>
                </a:solidFill>
                <a:latin typeface="Arial"/>
                <a:ea typeface="Liberation Sans;Arial"/>
              </a:rPr>
              <a:t>sviluppo</a:t>
            </a:r>
            <a:r>
              <a:rPr lang="en-GB" sz="1600" b="1" i="1" strike="noStrike" spc="-1" dirty="0">
                <a:solidFill>
                  <a:srgbClr val="EF413D"/>
                </a:solidFill>
                <a:latin typeface="Arial"/>
                <a:ea typeface="Liberation Sans;Arial"/>
              </a:rPr>
              <a:t> e </a:t>
            </a:r>
            <a:r>
              <a:rPr lang="en-GB" sz="1600" b="1" i="1" strike="noStrike" spc="-1" dirty="0" err="1" smtClean="0">
                <a:solidFill>
                  <a:srgbClr val="EF413D"/>
                </a:solidFill>
                <a:latin typeface="Arial"/>
                <a:ea typeface="Liberation Sans;Arial"/>
              </a:rPr>
              <a:t>che</a:t>
            </a:r>
            <a:r>
              <a:rPr lang="en-GB" sz="1600" b="1" i="1" strike="noStrike" spc="-1" baseline="0" dirty="0" smtClean="0">
                <a:solidFill>
                  <a:srgbClr val="EF413D"/>
                </a:solidFill>
                <a:latin typeface="Arial"/>
                <a:ea typeface="Liberation Sans;Arial"/>
              </a:rPr>
              <a:t> </a:t>
            </a:r>
            <a:r>
              <a:rPr lang="en-GB" sz="1600" b="1" i="1" strike="noStrike" spc="-1" dirty="0" err="1" smtClean="0">
                <a:solidFill>
                  <a:srgbClr val="EF413D"/>
                </a:solidFill>
                <a:latin typeface="Arial"/>
                <a:ea typeface="Liberation Sans;Arial"/>
              </a:rPr>
              <a:t>spesso</a:t>
            </a:r>
            <a:r>
              <a:rPr lang="en-GB" sz="1600" b="1" i="1" strike="noStrike" spc="-1" dirty="0" smtClean="0">
                <a:solidFill>
                  <a:srgbClr val="EF413D"/>
                </a:solidFill>
                <a:latin typeface="Arial"/>
                <a:ea typeface="Liberation Sans;Arial"/>
              </a:rPr>
              <a:t> </a:t>
            </a:r>
            <a:r>
              <a:rPr lang="en-GB" sz="1600" b="1" i="1" strike="noStrike" spc="-1" dirty="0" err="1">
                <a:solidFill>
                  <a:srgbClr val="EF413D"/>
                </a:solidFill>
                <a:latin typeface="Arial"/>
                <a:ea typeface="Liberation Sans;Arial"/>
              </a:rPr>
              <a:t>attori</a:t>
            </a:r>
            <a:r>
              <a:rPr lang="en-GB" sz="1600" b="1" i="1" strike="noStrike" spc="-1" dirty="0">
                <a:solidFill>
                  <a:srgbClr val="EF413D"/>
                </a:solidFill>
                <a:latin typeface="Arial"/>
                <a:ea typeface="Liberation Sans;Arial"/>
              </a:rPr>
              <a:t> </a:t>
            </a:r>
            <a:r>
              <a:rPr lang="en-GB" sz="1600" b="1" i="1" strike="noStrike" spc="-1" dirty="0" err="1">
                <a:solidFill>
                  <a:srgbClr val="EF413D"/>
                </a:solidFill>
                <a:latin typeface="Arial"/>
                <a:ea typeface="Liberation Sans;Arial"/>
              </a:rPr>
              <a:t>pubblici</a:t>
            </a:r>
            <a:r>
              <a:rPr lang="en-GB" sz="1600" b="1" i="1" strike="noStrike" spc="-1" dirty="0">
                <a:solidFill>
                  <a:srgbClr val="EF413D"/>
                </a:solidFill>
                <a:latin typeface="Arial"/>
                <a:ea typeface="Liberation Sans;Arial"/>
              </a:rPr>
              <a:t> e </a:t>
            </a:r>
            <a:r>
              <a:rPr lang="en-GB" sz="1600" b="1" i="1" strike="noStrike" spc="-1" dirty="0" err="1">
                <a:solidFill>
                  <a:srgbClr val="EF413D"/>
                </a:solidFill>
                <a:latin typeface="Arial"/>
                <a:ea typeface="Liberation Sans;Arial"/>
              </a:rPr>
              <a:t>privati</a:t>
            </a:r>
            <a:r>
              <a:rPr lang="en-GB" sz="1600" b="1" i="1" strike="noStrike" spc="-1" dirty="0">
                <a:solidFill>
                  <a:srgbClr val="EF413D"/>
                </a:solidFill>
                <a:latin typeface="Arial"/>
                <a:ea typeface="Liberation Sans;Arial"/>
              </a:rPr>
              <a:t> </a:t>
            </a:r>
            <a:r>
              <a:rPr lang="en-GB" sz="1600" b="1" i="1" strike="noStrike" spc="-1" dirty="0" err="1">
                <a:solidFill>
                  <a:srgbClr val="EF413D"/>
                </a:solidFill>
                <a:latin typeface="Arial"/>
                <a:ea typeface="Liberation Sans;Arial"/>
              </a:rPr>
              <a:t>collaborano</a:t>
            </a:r>
            <a:r>
              <a:rPr lang="en-GB" sz="1600" b="1" i="1" strike="noStrike" spc="-1" dirty="0">
                <a:solidFill>
                  <a:srgbClr val="EF413D"/>
                </a:solidFill>
                <a:latin typeface="Arial"/>
                <a:ea typeface="Liberation Sans;Arial"/>
              </a:rPr>
              <a:t>..</a:t>
            </a:r>
            <a:r>
              <a:rPr lang="en-GB" sz="1600" b="1" i="1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endParaRPr lang="en-GB" sz="1600" b="1" i="1" strike="noStrike" spc="-1" dirty="0">
              <a:latin typeface="Arial"/>
            </a:endParaRPr>
          </a:p>
          <a:p>
            <a:pPr marL="216000" indent="-214560" algn="just">
              <a:lnSpc>
                <a:spcPct val="100000"/>
              </a:lnSpc>
            </a:pPr>
            <a:endParaRPr lang="en-GB" sz="1600" b="0" strike="noStrike" spc="-1" dirty="0">
              <a:latin typeface="Arial"/>
            </a:endParaRPr>
          </a:p>
          <a:p>
            <a:pPr marL="216000" indent="-214560" algn="just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La prima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tipologia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di Cooperazione: “Cooperazione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attraverso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aiuti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finanziari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e in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natura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”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viene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di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solito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utilizzata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in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casi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in cui in un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paese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si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siano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verificati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fenomeni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di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tipo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emergenziale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o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quando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siano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presenti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livelli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di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povertà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elevata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che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non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consentono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ai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singoli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di fare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il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primo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passo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per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uscire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dalla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situazione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di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povertà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.</a:t>
            </a:r>
            <a:endParaRPr lang="en-GB" sz="1600" b="0" strike="noStrike" spc="-1" dirty="0">
              <a:latin typeface="Arial"/>
            </a:endParaRPr>
          </a:p>
          <a:p>
            <a:pPr marL="216000" indent="-214560" algn="just">
              <a:lnSpc>
                <a:spcPct val="100000"/>
              </a:lnSpc>
            </a:pPr>
            <a:endParaRPr lang="en-GB" sz="1600" b="0" strike="noStrike" spc="-1" dirty="0">
              <a:latin typeface="Arial"/>
            </a:endParaRPr>
          </a:p>
          <a:p>
            <a:pPr marL="216000" indent="-214560" algn="just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I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governi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generalmente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agiscono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con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investimenti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o con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l’invio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di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aiuti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alimentari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,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mentre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privati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,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tra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cui la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maggior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parte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delle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ONG,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sostengono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la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popolazione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con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progetti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volti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a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ricreare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le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condizioni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per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condurre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una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vita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normale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oppure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ad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aiutare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la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popolazione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ad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uscire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dalle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condizioni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di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estrema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povertà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.</a:t>
            </a:r>
            <a:endParaRPr lang="en-GB" sz="1600" b="0" strike="noStrike" spc="-1" dirty="0">
              <a:latin typeface="Arial"/>
            </a:endParaRPr>
          </a:p>
          <a:p>
            <a:pPr marL="216000" indent="-214560" algn="just">
              <a:lnSpc>
                <a:spcPct val="100000"/>
              </a:lnSpc>
            </a:pPr>
            <a:endParaRPr lang="en-GB" sz="1600" b="0" strike="noStrike" spc="-1" dirty="0">
              <a:latin typeface="Arial"/>
            </a:endParaRPr>
          </a:p>
          <a:p>
            <a:pPr marL="216000" indent="-214560" algn="just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In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questo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video è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presentato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un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progetto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della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ONG Oxfam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che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ha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sostenuto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alcune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donne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in Rwanda a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diventare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imprenditrici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,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aiutando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a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reperire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il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necessario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(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terreno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,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macchinari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) per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produrre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e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vendere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ananas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.</a:t>
            </a:r>
            <a:endParaRPr lang="en-GB" sz="1600" b="0" strike="noStrike" spc="-1" dirty="0">
              <a:latin typeface="Arial"/>
            </a:endParaRPr>
          </a:p>
          <a:p>
            <a:pPr marL="216000" indent="-214560" algn="just">
              <a:lnSpc>
                <a:spcPct val="100000"/>
              </a:lnSpc>
            </a:pPr>
            <a:endParaRPr lang="en-GB" sz="1600" b="0" strike="noStrike" spc="-1" dirty="0">
              <a:latin typeface="Arial"/>
            </a:endParaRPr>
          </a:p>
          <a:p>
            <a:pPr marL="216000" indent="-214560" algn="just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 </a:t>
            </a:r>
            <a:r>
              <a:rPr lang="en-GB" sz="1600" b="0" u="sng" strike="noStrike" spc="-1" dirty="0">
                <a:solidFill>
                  <a:srgbClr val="000000"/>
                </a:solidFill>
                <a:uFillTx/>
                <a:latin typeface="Arial"/>
                <a:ea typeface="Liberation Sans;Arial"/>
                <a:hlinkClick r:id="rId4"/>
              </a:rPr>
              <a:t>https://www.youtube.com/watch?v=r7NV0whQkrE</a:t>
            </a: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 </a:t>
            </a:r>
            <a:endParaRPr lang="en-GB" sz="2000" b="0" strike="noStrike" spc="-1" dirty="0">
              <a:latin typeface="Arial"/>
            </a:endParaRPr>
          </a:p>
          <a:p>
            <a:pPr marL="216000" indent="-214560" algn="just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Oxfam's work empowering women pineapple entrepreneurs in Rwanda (1,01’) </a:t>
            </a:r>
            <a:endParaRPr lang="en-GB" sz="1600" b="0" strike="noStrike" spc="-1" dirty="0">
              <a:latin typeface="Arial"/>
            </a:endParaRPr>
          </a:p>
          <a:p>
            <a:pPr marL="216000" indent="-214560" algn="just">
              <a:lnSpc>
                <a:spcPct val="100000"/>
              </a:lnSpc>
            </a:pPr>
            <a:endParaRPr lang="en-GB" sz="1600" b="0" strike="noStrike" spc="-1" dirty="0">
              <a:latin typeface="Arial"/>
            </a:endParaRPr>
          </a:p>
          <a:p>
            <a:pPr marL="216000" indent="-214560" algn="just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Liberation Sans;Arial"/>
              </a:rPr>
              <a:t>10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Liberation Sans;Arial"/>
              </a:rPr>
              <a:t>minuti</a:t>
            </a:r>
            <a:endParaRPr lang="en-GB" sz="1600" b="0" strike="noStrike" spc="-1" dirty="0"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4281480" y="10155240"/>
            <a:ext cx="327456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1912" cy="3606800"/>
          </a:xfrm>
          <a:prstGeom prst="rect">
            <a:avLst/>
          </a:prstGeom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6200" cy="42080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4920">
              <a:lnSpc>
                <a:spcPct val="100000"/>
              </a:lnSpc>
            </a:pPr>
            <a:r>
              <a:rPr lang="en-GB" sz="1600" b="0" strike="noStrike" spc="-1" dirty="0" err="1">
                <a:latin typeface="Arial"/>
              </a:rPr>
              <a:t>Un’altra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maniera</a:t>
            </a:r>
            <a:r>
              <a:rPr lang="en-GB" sz="1600" b="0" strike="noStrike" spc="-1" dirty="0">
                <a:latin typeface="Arial"/>
              </a:rPr>
              <a:t> in cui </a:t>
            </a:r>
            <a:r>
              <a:rPr lang="en-GB" sz="1600" b="0" strike="noStrike" spc="-1" dirty="0" err="1">
                <a:latin typeface="Arial"/>
              </a:rPr>
              <a:t>avviene</a:t>
            </a:r>
            <a:r>
              <a:rPr lang="en-GB" sz="1600" b="0" strike="noStrike" spc="-1" dirty="0">
                <a:latin typeface="Arial"/>
              </a:rPr>
              <a:t> la Cooperazione Internazionale allo Sviluppo è </a:t>
            </a:r>
            <a:r>
              <a:rPr lang="en-GB" sz="1600" b="0" strike="noStrike" spc="-1" dirty="0" err="1">
                <a:latin typeface="Arial"/>
              </a:rPr>
              <a:t>attraverso</a:t>
            </a:r>
            <a:r>
              <a:rPr lang="en-GB" sz="1600" b="0" strike="noStrike" spc="-1" dirty="0">
                <a:latin typeface="Arial"/>
              </a:rPr>
              <a:t> lo </a:t>
            </a:r>
            <a:r>
              <a:rPr lang="en-GB" sz="1600" b="0" strike="noStrike" spc="-1" dirty="0" err="1">
                <a:latin typeface="Arial"/>
              </a:rPr>
              <a:t>sviluppo</a:t>
            </a:r>
            <a:r>
              <a:rPr lang="en-GB" sz="1600" b="0" strike="noStrike" spc="-1" dirty="0">
                <a:latin typeface="Arial"/>
              </a:rPr>
              <a:t> di </a:t>
            </a:r>
            <a:r>
              <a:rPr lang="en-GB" sz="1600" b="0" strike="noStrike" spc="-1" dirty="0" err="1">
                <a:latin typeface="Arial"/>
              </a:rPr>
              <a:t>competenze</a:t>
            </a:r>
            <a:r>
              <a:rPr lang="en-GB" sz="1600" b="0" strike="noStrike" spc="-1" dirty="0">
                <a:latin typeface="Arial"/>
              </a:rPr>
              <a:t>.</a:t>
            </a:r>
          </a:p>
          <a:p>
            <a:pPr marL="216000" indent="-214920">
              <a:lnSpc>
                <a:spcPct val="100000"/>
              </a:lnSpc>
            </a:pPr>
            <a:endParaRPr lang="en-GB" sz="1600" b="0" strike="noStrike" spc="-1" dirty="0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lang="en-GB" sz="1600" b="0" strike="noStrike" spc="-1" dirty="0">
                <a:latin typeface="Arial"/>
              </a:rPr>
              <a:t>Ad </a:t>
            </a:r>
            <a:r>
              <a:rPr lang="en-GB" sz="1600" b="0" strike="noStrike" spc="-1" dirty="0" err="1">
                <a:latin typeface="Arial"/>
              </a:rPr>
              <a:t>esempio</a:t>
            </a:r>
            <a:r>
              <a:rPr lang="en-GB" sz="1600" b="0" strike="noStrike" spc="-1" dirty="0">
                <a:latin typeface="Arial"/>
              </a:rPr>
              <a:t>, a </a:t>
            </a:r>
            <a:r>
              <a:rPr lang="en-GB" sz="1600" b="0" strike="noStrike" spc="-1" dirty="0" err="1">
                <a:latin typeface="Arial"/>
              </a:rPr>
              <a:t>livello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nazionale</a:t>
            </a:r>
            <a:r>
              <a:rPr lang="en-GB" sz="1600" b="0" strike="noStrike" spc="-1" dirty="0">
                <a:latin typeface="Arial"/>
              </a:rPr>
              <a:t>, le </a:t>
            </a:r>
            <a:r>
              <a:rPr lang="en-GB" sz="1600" b="0" strike="noStrike" spc="-1" dirty="0" err="1">
                <a:latin typeface="Arial"/>
              </a:rPr>
              <a:t>università</a:t>
            </a:r>
            <a:r>
              <a:rPr lang="en-GB" sz="1600" b="0" strike="noStrike" spc="-1" dirty="0">
                <a:latin typeface="Arial"/>
              </a:rPr>
              <a:t> e i </a:t>
            </a:r>
            <a:r>
              <a:rPr lang="en-GB" sz="1600" b="0" strike="noStrike" spc="-1" dirty="0" err="1">
                <a:latin typeface="Arial"/>
              </a:rPr>
              <a:t>centri</a:t>
            </a:r>
            <a:r>
              <a:rPr lang="en-GB" sz="1600" b="0" strike="noStrike" spc="-1" dirty="0">
                <a:latin typeface="Arial"/>
              </a:rPr>
              <a:t> di Ricerca di due </a:t>
            </a:r>
            <a:r>
              <a:rPr lang="en-GB" sz="1600" b="0" strike="noStrike" spc="-1" dirty="0" err="1">
                <a:latin typeface="Arial"/>
              </a:rPr>
              <a:t>paesi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possono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iniziare</a:t>
            </a:r>
            <a:r>
              <a:rPr lang="en-GB" sz="1600" b="0" strike="noStrike" spc="-1" dirty="0">
                <a:latin typeface="Arial"/>
              </a:rPr>
              <a:t> a fare </a:t>
            </a:r>
            <a:r>
              <a:rPr lang="en-GB" sz="1600" b="0" strike="noStrike" spc="-1" dirty="0" err="1">
                <a:latin typeface="Arial"/>
              </a:rPr>
              <a:t>ricerche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insieme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su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una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tematica</a:t>
            </a:r>
            <a:r>
              <a:rPr lang="en-GB" sz="1600" b="0" strike="noStrike" spc="-1" dirty="0">
                <a:latin typeface="Arial"/>
              </a:rPr>
              <a:t>, </a:t>
            </a:r>
            <a:r>
              <a:rPr lang="en-GB" sz="1600" b="0" strike="noStrike" spc="-1" dirty="0" err="1">
                <a:latin typeface="Arial"/>
              </a:rPr>
              <a:t>scambiandosi</a:t>
            </a:r>
            <a:r>
              <a:rPr lang="en-GB" sz="1600" b="0" strike="noStrike" spc="-1" dirty="0">
                <a:latin typeface="Arial"/>
              </a:rPr>
              <a:t> le </a:t>
            </a:r>
            <a:r>
              <a:rPr lang="en-GB" sz="1600" b="0" strike="noStrike" spc="-1" dirty="0" err="1">
                <a:latin typeface="Arial"/>
              </a:rPr>
              <a:t>conoscenze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che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ciascuno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possiede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su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quel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determinato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argomento</a:t>
            </a:r>
            <a:r>
              <a:rPr lang="en-GB" sz="1600" b="0" strike="noStrike" spc="-1" dirty="0">
                <a:latin typeface="Arial"/>
              </a:rPr>
              <a:t>.</a:t>
            </a:r>
          </a:p>
          <a:p>
            <a:pPr marL="216000" indent="-214920">
              <a:lnSpc>
                <a:spcPct val="100000"/>
              </a:lnSpc>
            </a:pPr>
            <a:endParaRPr lang="en-GB" sz="1600" b="0" strike="noStrike" spc="-1" dirty="0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lang="en-GB" sz="1600" b="0" strike="noStrike" spc="-1" dirty="0">
                <a:latin typeface="Arial"/>
              </a:rPr>
              <a:t>Un </a:t>
            </a:r>
            <a:r>
              <a:rPr lang="en-GB" sz="1600" b="0" strike="noStrike" spc="-1" dirty="0" err="1">
                <a:latin typeface="Arial"/>
              </a:rPr>
              <a:t>esempio</a:t>
            </a:r>
            <a:r>
              <a:rPr lang="en-GB" sz="1600" b="0" strike="noStrike" spc="-1" dirty="0">
                <a:latin typeface="Arial"/>
              </a:rPr>
              <a:t> di </a:t>
            </a:r>
            <a:r>
              <a:rPr lang="en-GB" sz="1600" b="0" strike="noStrike" spc="-1" dirty="0" err="1">
                <a:latin typeface="Arial"/>
              </a:rPr>
              <a:t>questa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tipologia</a:t>
            </a:r>
            <a:r>
              <a:rPr lang="en-GB" sz="1600" b="0" strike="noStrike" spc="-1" dirty="0">
                <a:latin typeface="Arial"/>
              </a:rPr>
              <a:t> di </a:t>
            </a:r>
            <a:r>
              <a:rPr lang="en-GB" sz="1600" b="0" strike="noStrike" spc="-1" dirty="0" err="1">
                <a:latin typeface="Arial"/>
              </a:rPr>
              <a:t>cooperazione</a:t>
            </a:r>
            <a:r>
              <a:rPr lang="en-GB" sz="1600" b="0" strike="noStrike" spc="-1" dirty="0">
                <a:latin typeface="Arial"/>
              </a:rPr>
              <a:t>, </a:t>
            </a:r>
            <a:r>
              <a:rPr lang="en-GB" sz="1600" b="0" strike="noStrike" spc="-1" dirty="0" err="1">
                <a:latin typeface="Arial"/>
              </a:rPr>
              <a:t>portata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avanti</a:t>
            </a:r>
            <a:r>
              <a:rPr lang="en-GB" sz="1600" b="0" strike="noStrike" spc="-1" dirty="0">
                <a:latin typeface="Arial"/>
              </a:rPr>
              <a:t> da </a:t>
            </a:r>
            <a:r>
              <a:rPr lang="en-GB" sz="1600" b="0" strike="noStrike" spc="-1" dirty="0" err="1">
                <a:latin typeface="Arial"/>
              </a:rPr>
              <a:t>privati</a:t>
            </a:r>
            <a:r>
              <a:rPr lang="en-GB" sz="1600" b="0" strike="noStrike" spc="-1" dirty="0">
                <a:latin typeface="Arial"/>
              </a:rPr>
              <a:t>, come ad </a:t>
            </a:r>
            <a:r>
              <a:rPr lang="en-GB" sz="1600" b="0" strike="noStrike" spc="-1" dirty="0" err="1">
                <a:latin typeface="Arial"/>
              </a:rPr>
              <a:t>esempio</a:t>
            </a:r>
            <a:r>
              <a:rPr lang="en-GB" sz="1600" b="0" strike="noStrike" spc="-1" dirty="0">
                <a:latin typeface="Arial"/>
              </a:rPr>
              <a:t> ONG, </a:t>
            </a:r>
            <a:r>
              <a:rPr lang="en-GB" sz="1600" b="0" strike="noStrike" spc="-1" dirty="0" err="1">
                <a:latin typeface="Arial"/>
              </a:rPr>
              <a:t>sono</a:t>
            </a:r>
            <a:r>
              <a:rPr lang="en-GB" sz="1600" b="0" strike="noStrike" spc="-1" dirty="0">
                <a:latin typeface="Arial"/>
              </a:rPr>
              <a:t> i </a:t>
            </a:r>
            <a:r>
              <a:rPr lang="en-GB" sz="1600" b="0" strike="noStrike" spc="-1" dirty="0" err="1">
                <a:latin typeface="Arial"/>
              </a:rPr>
              <a:t>progetti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che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hanno</a:t>
            </a:r>
            <a:r>
              <a:rPr lang="en-GB" sz="1600" b="0" strike="noStrike" spc="-1" dirty="0">
                <a:latin typeface="Arial"/>
              </a:rPr>
              <a:t> lo </a:t>
            </a:r>
            <a:r>
              <a:rPr lang="en-GB" sz="1600" b="0" strike="noStrike" spc="-1" dirty="0" err="1">
                <a:latin typeface="Arial"/>
              </a:rPr>
              <a:t>scopo</a:t>
            </a:r>
            <a:r>
              <a:rPr lang="en-GB" sz="1600" b="0" strike="noStrike" spc="-1" dirty="0">
                <a:latin typeface="Arial"/>
              </a:rPr>
              <a:t> di </a:t>
            </a:r>
            <a:r>
              <a:rPr lang="en-GB" sz="1600" b="0" strike="noStrike" spc="-1" dirty="0" err="1">
                <a:latin typeface="Arial"/>
              </a:rPr>
              <a:t>avviare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nei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paesi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percorsi</a:t>
            </a:r>
            <a:r>
              <a:rPr lang="en-GB" sz="1600" b="0" strike="noStrike" spc="-1" dirty="0">
                <a:latin typeface="Arial"/>
              </a:rPr>
              <a:t> per </a:t>
            </a:r>
            <a:r>
              <a:rPr lang="en-GB" sz="1600" b="0" strike="noStrike" spc="-1" dirty="0" err="1">
                <a:latin typeface="Arial"/>
              </a:rPr>
              <a:t>ampliare</a:t>
            </a:r>
            <a:r>
              <a:rPr lang="en-GB" sz="1600" b="0" strike="noStrike" spc="-1" dirty="0">
                <a:latin typeface="Arial"/>
              </a:rPr>
              <a:t> le </a:t>
            </a:r>
            <a:r>
              <a:rPr lang="en-GB" sz="1600" b="0" strike="noStrike" spc="-1" dirty="0" err="1">
                <a:latin typeface="Arial"/>
              </a:rPr>
              <a:t>conoscenze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della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popolazione</a:t>
            </a:r>
            <a:r>
              <a:rPr lang="en-GB" sz="1600" b="0" strike="noStrike" spc="-1" dirty="0">
                <a:latin typeface="Arial"/>
              </a:rPr>
              <a:t>. </a:t>
            </a:r>
          </a:p>
          <a:p>
            <a:pPr marL="216000" indent="-214920">
              <a:lnSpc>
                <a:spcPct val="100000"/>
              </a:lnSpc>
            </a:pPr>
            <a:endParaRPr lang="en-GB" sz="1600" b="0" strike="noStrike" spc="-1" dirty="0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lang="en-GB" sz="1600" b="0" strike="noStrike" spc="-1" dirty="0" err="1">
                <a:latin typeface="Arial"/>
              </a:rPr>
              <a:t>Nel</a:t>
            </a:r>
            <a:r>
              <a:rPr lang="en-GB" sz="1600" b="0" strike="noStrike" spc="-1" dirty="0">
                <a:latin typeface="Arial"/>
              </a:rPr>
              <a:t> video per </a:t>
            </a:r>
            <a:r>
              <a:rPr lang="en-GB" sz="1600" b="0" strike="noStrike" spc="-1" dirty="0" err="1">
                <a:latin typeface="Arial"/>
              </a:rPr>
              <a:t>esempio</a:t>
            </a:r>
            <a:r>
              <a:rPr lang="en-GB" sz="1600" b="0" strike="noStrike" spc="-1" dirty="0">
                <a:latin typeface="Arial"/>
              </a:rPr>
              <a:t>, </a:t>
            </a:r>
            <a:r>
              <a:rPr lang="en-GB" sz="1600" b="0" strike="noStrike" spc="-1" dirty="0" err="1">
                <a:latin typeface="Arial"/>
              </a:rPr>
              <a:t>attraverso</a:t>
            </a:r>
            <a:r>
              <a:rPr lang="en-GB" sz="1600" b="0" strike="noStrike" spc="-1" dirty="0">
                <a:latin typeface="Arial"/>
              </a:rPr>
              <a:t> un </a:t>
            </a:r>
            <a:r>
              <a:rPr lang="en-GB" sz="1600" b="0" strike="noStrike" spc="-1" dirty="0" err="1">
                <a:latin typeface="Arial"/>
              </a:rPr>
              <a:t>processo</a:t>
            </a:r>
            <a:r>
              <a:rPr lang="en-GB" sz="1600" b="0" strike="noStrike" spc="-1" dirty="0">
                <a:latin typeface="Arial"/>
              </a:rPr>
              <a:t> di </a:t>
            </a:r>
            <a:r>
              <a:rPr lang="en-GB" sz="1600" b="0" strike="noStrike" spc="-1" dirty="0" err="1">
                <a:latin typeface="Arial"/>
              </a:rPr>
              <a:t>confronto</a:t>
            </a:r>
            <a:r>
              <a:rPr lang="en-GB" sz="1600" b="0" strike="noStrike" spc="-1" dirty="0">
                <a:latin typeface="Arial"/>
              </a:rPr>
              <a:t> sui </a:t>
            </a:r>
            <a:r>
              <a:rPr lang="en-GB" sz="1600" b="0" strike="noStrike" spc="-1" dirty="0" err="1">
                <a:latin typeface="Arial"/>
              </a:rPr>
              <a:t>bisogni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della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popolazione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si</a:t>
            </a:r>
            <a:r>
              <a:rPr lang="en-GB" sz="1600" b="0" strike="noStrike" spc="-1" dirty="0">
                <a:latin typeface="Arial"/>
              </a:rPr>
              <a:t> è </a:t>
            </a:r>
            <a:r>
              <a:rPr lang="en-GB" sz="1600" b="0" strike="noStrike" spc="-1" dirty="0" err="1">
                <a:latin typeface="Arial"/>
              </a:rPr>
              <a:t>riusciti</a:t>
            </a:r>
            <a:r>
              <a:rPr lang="en-GB" sz="1600" b="0" strike="noStrike" spc="-1" dirty="0">
                <a:latin typeface="Arial"/>
              </a:rPr>
              <a:t> ad </a:t>
            </a:r>
            <a:r>
              <a:rPr lang="en-GB" sz="1600" b="0" strike="noStrike" spc="-1" dirty="0" err="1">
                <a:latin typeface="Arial"/>
              </a:rPr>
              <a:t>individuare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insieme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una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tematica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su</a:t>
            </a:r>
            <a:r>
              <a:rPr lang="en-GB" sz="1600" b="0" strike="noStrike" spc="-1" dirty="0">
                <a:latin typeface="Arial"/>
              </a:rPr>
              <a:t> cui </a:t>
            </a:r>
            <a:r>
              <a:rPr lang="en-GB" sz="1600" b="0" strike="noStrike" spc="-1" dirty="0" err="1">
                <a:latin typeface="Arial"/>
              </a:rPr>
              <a:t>lavorare</a:t>
            </a:r>
            <a:r>
              <a:rPr lang="en-GB" sz="1600" b="0" strike="noStrike" spc="-1" dirty="0">
                <a:latin typeface="Arial"/>
              </a:rPr>
              <a:t>, a </a:t>
            </a:r>
            <a:r>
              <a:rPr lang="en-GB" sz="1600" b="0" strike="noStrike" spc="-1" dirty="0" err="1">
                <a:latin typeface="Arial"/>
              </a:rPr>
              <a:t>proporre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consigli</a:t>
            </a:r>
            <a:r>
              <a:rPr lang="en-GB" sz="1600" b="0" strike="noStrike" spc="-1" dirty="0">
                <a:latin typeface="Arial"/>
              </a:rPr>
              <a:t> per </a:t>
            </a:r>
            <a:r>
              <a:rPr lang="en-GB" sz="1600" b="0" strike="noStrike" spc="-1" dirty="0" err="1">
                <a:latin typeface="Arial"/>
              </a:rPr>
              <a:t>migliorare</a:t>
            </a:r>
            <a:r>
              <a:rPr lang="en-GB" sz="1600" b="0" strike="noStrike" spc="-1" dirty="0">
                <a:latin typeface="Arial"/>
              </a:rPr>
              <a:t> la </a:t>
            </a:r>
            <a:r>
              <a:rPr lang="en-GB" sz="1600" b="0" strike="noStrike" spc="-1" dirty="0" err="1">
                <a:latin typeface="Arial"/>
              </a:rPr>
              <a:t>situazione</a:t>
            </a:r>
            <a:r>
              <a:rPr lang="en-GB" sz="1600" b="0" strike="noStrike" spc="-1" dirty="0">
                <a:latin typeface="Arial"/>
              </a:rPr>
              <a:t> e a </a:t>
            </a:r>
            <a:r>
              <a:rPr lang="en-GB" sz="1600" b="0" strike="noStrike" spc="-1" dirty="0" err="1">
                <a:latin typeface="Arial"/>
              </a:rPr>
              <a:t>portarla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all’attenzione</a:t>
            </a:r>
            <a:r>
              <a:rPr lang="en-GB" sz="1600" b="0" strike="noStrike" spc="-1" dirty="0">
                <a:latin typeface="Arial"/>
              </a:rPr>
              <a:t> del </a:t>
            </a:r>
            <a:r>
              <a:rPr lang="en-GB" sz="1600" b="0" strike="noStrike" spc="-1" dirty="0" err="1">
                <a:latin typeface="Arial"/>
              </a:rPr>
              <a:t>governo</a:t>
            </a:r>
            <a:r>
              <a:rPr lang="en-GB" sz="1600" b="0" strike="noStrike" spc="-1" dirty="0">
                <a:latin typeface="Arial"/>
              </a:rPr>
              <a:t>.</a:t>
            </a:r>
          </a:p>
          <a:p>
            <a:pPr marL="216000" indent="-214920">
              <a:lnSpc>
                <a:spcPct val="100000"/>
              </a:lnSpc>
            </a:pPr>
            <a:endParaRPr lang="en-GB" sz="1600" b="0" strike="noStrike" spc="-1" dirty="0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u="sng" strike="noStrike" spc="-1" dirty="0">
                <a:solidFill>
                  <a:srgbClr val="000000"/>
                </a:solidFill>
                <a:uFillTx/>
                <a:latin typeface="Arial"/>
                <a:hlinkClick r:id="rId3"/>
              </a:rPr>
              <a:t>https://www.youtube.com/watch?v=eUZCW1QhmT8</a:t>
            </a:r>
            <a:endParaRPr lang="en-GB" sz="1600" b="0" strike="noStrike" spc="-1" dirty="0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endParaRPr lang="en-GB" sz="1600" b="0" strike="noStrike" spc="-1" dirty="0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E-Motive A Unique Learning Approach - How does it work? (3,18’)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Inserisci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manualmente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I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sottotitoli</a:t>
            </a:r>
            <a:endParaRPr lang="en-GB" sz="1600" b="0" strike="noStrike" spc="-1" dirty="0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endParaRPr lang="en-GB" sz="1600" b="0" strike="noStrike" spc="-1" dirty="0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5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</a:rPr>
              <a:t>mins</a:t>
            </a:r>
            <a:endParaRPr lang="en-GB" sz="1600" b="0" strike="noStrike" spc="-1" dirty="0">
              <a:latin typeface="Arial"/>
            </a:endParaRPr>
          </a:p>
        </p:txBody>
      </p:sp>
      <p:sp>
        <p:nvSpPr>
          <p:cNvPr id="194" name="CustomShape 3"/>
          <p:cNvSpPr/>
          <p:nvPr/>
        </p:nvSpPr>
        <p:spPr>
          <a:xfrm>
            <a:off x="4281480" y="10155240"/>
            <a:ext cx="327456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1912" cy="3606800"/>
          </a:xfrm>
          <a:prstGeom prst="rect">
            <a:avLst/>
          </a:prstGeom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6200" cy="4208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terza tipologia di Cooperazione riguarda lo sviluppo di nuove politiche.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mostrato nella slide precedente, nei paesi d’intervento le ONG stabiliscono processi di collaborazione e rafforzamento della società civile stando a fianco degli ultimi nel rivendicare i diritti umani, agendo come megafono della volontà della società civile. Ad esempio, collaborando con la popolazione locale per la costruzione di un mercato che retribuisca equamente i lavoratori, è nato il commercio equo e solidale, o stando a fianco delle popolazioni indigene che rivendicano il diritto all’acqua.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governi possono collaborare allo sviluppo di nuove politiche per esempio sostenendo programmi che introducono l’Educazione alla Cittadinanza Globale.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https://www.youtube.com/watch?v=g4_z41r0-2Q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Berta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Zuniga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Caceres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Consiglio delle organizzazioni popolari e indigene dell’Honduras (2,29’)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quale diritto lotta il Consiglio delle Organizzazioni Popolari e Indigene? (Diritto alla terra e alle risorse naturali)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minuti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4281480" y="10155240"/>
            <a:ext cx="327456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 hidden="1"/>
          <p:cNvSpPr/>
          <p:nvPr/>
        </p:nvSpPr>
        <p:spPr>
          <a:xfrm>
            <a:off x="394920" y="0"/>
            <a:ext cx="185400" cy="5666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7" name="Group 2"/>
          <p:cNvGrpSpPr/>
          <p:nvPr/>
        </p:nvGrpSpPr>
        <p:grpSpPr>
          <a:xfrm>
            <a:off x="619200" y="612000"/>
            <a:ext cx="8824320" cy="4422600"/>
            <a:chOff x="619200" y="612000"/>
            <a:chExt cx="8824320" cy="4422600"/>
          </a:xfrm>
        </p:grpSpPr>
        <p:sp>
          <p:nvSpPr>
            <p:cNvPr id="2" name="CustomShape 3"/>
            <p:cNvSpPr/>
            <p:nvPr/>
          </p:nvSpPr>
          <p:spPr>
            <a:xfrm>
              <a:off x="6739200" y="1393200"/>
              <a:ext cx="2704320" cy="3641400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 flipH="1" flipV="1">
              <a:off x="618840" y="611640"/>
              <a:ext cx="2704680" cy="3641400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D1D1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178280" y="1708560"/>
            <a:ext cx="7932240" cy="222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89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89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89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89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89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89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89000"/>
              </a:lnSpc>
            </a:pPr>
            <a:r>
              <a:rPr lang="en-GB" sz="7200" b="0" strike="noStrike" cap="all" spc="-1">
                <a:solidFill>
                  <a:srgbClr val="191B0E"/>
                </a:solidFill>
                <a:latin typeface="Franklin Gothic Book"/>
                <a:ea typeface="DejaVu Sans"/>
              </a:rPr>
              <a:t>COOPERAZIONE E AIUTI UMANITARI</a:t>
            </a:r>
            <a:endParaRPr lang="en-GB" sz="72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2225160" y="3796496"/>
            <a:ext cx="5644800" cy="7719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40000" lnSpcReduction="20000"/>
          </a:bodyPr>
          <a:lstStyle/>
          <a:p>
            <a:pPr algn="ctr">
              <a:lnSpc>
                <a:spcPct val="112000"/>
              </a:lnSpc>
            </a:pPr>
            <a:endParaRPr lang="en-GB" sz="1800" b="0" strike="noStrike" spc="-1" dirty="0">
              <a:latin typeface="Arial"/>
            </a:endParaRPr>
          </a:p>
          <a:p>
            <a:pPr algn="ctr">
              <a:lnSpc>
                <a:spcPct val="112000"/>
              </a:lnSpc>
            </a:pPr>
            <a:r>
              <a:rPr lang="en-GB" sz="2600" b="1" strike="noStrike" spc="-1" dirty="0">
                <a:solidFill>
                  <a:srgbClr val="191B0E"/>
                </a:solidFill>
                <a:latin typeface="Calibri  "/>
                <a:ea typeface="DejaVu Sans"/>
              </a:rPr>
              <a:t>LABORATORIO 2</a:t>
            </a:r>
            <a:endParaRPr lang="en-GB" sz="2600" b="0" strike="noStrike" spc="-1" dirty="0">
              <a:latin typeface="Arial"/>
            </a:endParaRPr>
          </a:p>
          <a:p>
            <a:pPr algn="ctr">
              <a:lnSpc>
                <a:spcPct val="112000"/>
              </a:lnSpc>
            </a:pPr>
            <a:r>
              <a:rPr lang="en-GB" sz="2600" b="0" strike="noStrike" spc="-1" dirty="0" err="1" smtClean="0">
                <a:solidFill>
                  <a:srgbClr val="191B0E"/>
                </a:solidFill>
                <a:latin typeface="Calibri  "/>
                <a:ea typeface="DejaVu Sans"/>
              </a:rPr>
              <a:t>Progetto</a:t>
            </a:r>
            <a:r>
              <a:rPr lang="en-GB" sz="2600" b="0" strike="noStrike" spc="-1" dirty="0" smtClean="0">
                <a:solidFill>
                  <a:srgbClr val="191B0E"/>
                </a:solidFill>
                <a:latin typeface="Calibri  "/>
                <a:ea typeface="DejaVu Sans"/>
              </a:rPr>
              <a:t> </a:t>
            </a:r>
            <a:r>
              <a:rPr lang="en-GB" sz="2600" b="0" strike="noStrike" spc="-1" dirty="0" err="1">
                <a:solidFill>
                  <a:srgbClr val="191B0E"/>
                </a:solidFill>
                <a:latin typeface="Calibri  "/>
                <a:ea typeface="DejaVu Sans"/>
              </a:rPr>
              <a:t>Finanziato</a:t>
            </a:r>
            <a:r>
              <a:rPr lang="en-GB" sz="2600" b="0" strike="noStrike" spc="-1" dirty="0">
                <a:solidFill>
                  <a:srgbClr val="191B0E"/>
                </a:solidFill>
                <a:latin typeface="Calibri  "/>
                <a:ea typeface="DejaVu Sans"/>
              </a:rPr>
              <a:t> dal </a:t>
            </a:r>
            <a:r>
              <a:rPr lang="en-GB" sz="2600" b="0" strike="noStrike" spc="-1" dirty="0" err="1">
                <a:solidFill>
                  <a:srgbClr val="191B0E"/>
                </a:solidFill>
                <a:latin typeface="Calibri  "/>
                <a:ea typeface="DejaVu Sans"/>
              </a:rPr>
              <a:t>Ministero</a:t>
            </a:r>
            <a:r>
              <a:rPr lang="en-GB" sz="2600" b="0" strike="noStrike" spc="-1" dirty="0">
                <a:solidFill>
                  <a:srgbClr val="191B0E"/>
                </a:solidFill>
                <a:latin typeface="Calibri  "/>
                <a:ea typeface="DejaVu Sans"/>
              </a:rPr>
              <a:t> degli </a:t>
            </a:r>
            <a:r>
              <a:rPr lang="en-GB" sz="2600" b="0" strike="noStrike" spc="-1" dirty="0" err="1">
                <a:solidFill>
                  <a:srgbClr val="191B0E"/>
                </a:solidFill>
                <a:latin typeface="Calibri  "/>
                <a:ea typeface="DejaVu Sans"/>
              </a:rPr>
              <a:t>Affari</a:t>
            </a:r>
            <a:r>
              <a:rPr lang="en-GB" sz="2600" b="0" strike="noStrike" spc="-1" dirty="0">
                <a:solidFill>
                  <a:srgbClr val="191B0E"/>
                </a:solidFill>
                <a:latin typeface="Calibri  "/>
                <a:ea typeface="DejaVu Sans"/>
              </a:rPr>
              <a:t> </a:t>
            </a:r>
            <a:r>
              <a:rPr lang="en-GB" sz="2600" b="0" strike="noStrike" spc="-1" dirty="0" err="1">
                <a:solidFill>
                  <a:srgbClr val="191B0E"/>
                </a:solidFill>
                <a:latin typeface="Calibri  "/>
                <a:ea typeface="DejaVu Sans"/>
              </a:rPr>
              <a:t>Esteri</a:t>
            </a:r>
            <a:r>
              <a:rPr lang="en-GB" sz="2600" b="0" strike="noStrike" spc="-1" dirty="0">
                <a:solidFill>
                  <a:srgbClr val="191B0E"/>
                </a:solidFill>
                <a:latin typeface="Calibri  "/>
                <a:ea typeface="DejaVu Sans"/>
              </a:rPr>
              <a:t> e </a:t>
            </a:r>
            <a:r>
              <a:rPr lang="en-GB" sz="2600" b="0" strike="noStrike" spc="-1" dirty="0" err="1">
                <a:solidFill>
                  <a:srgbClr val="191B0E"/>
                </a:solidFill>
                <a:latin typeface="Calibri  "/>
                <a:ea typeface="DejaVu Sans"/>
              </a:rPr>
              <a:t>della</a:t>
            </a:r>
            <a:r>
              <a:rPr lang="en-GB" sz="2600" b="0" strike="noStrike" spc="-1" dirty="0">
                <a:solidFill>
                  <a:srgbClr val="191B0E"/>
                </a:solidFill>
                <a:latin typeface="Calibri  "/>
                <a:ea typeface="DejaVu Sans"/>
              </a:rPr>
              <a:t> Cooperazione Internazionale</a:t>
            </a:r>
            <a:endParaRPr lang="en-GB" sz="2600" b="0" strike="noStrike" spc="-1" dirty="0">
              <a:latin typeface="Arial"/>
            </a:endParaRPr>
          </a:p>
          <a:p>
            <a:pPr algn="ctr">
              <a:lnSpc>
                <a:spcPct val="112000"/>
              </a:lnSpc>
            </a:pPr>
            <a:r>
              <a:rPr lang="en-GB" sz="2600" b="0" i="1" strike="noStrike" spc="-1" dirty="0">
                <a:solidFill>
                  <a:srgbClr val="191B0E"/>
                </a:solidFill>
                <a:latin typeface="Calibri  "/>
                <a:ea typeface="DejaVu Sans"/>
              </a:rPr>
              <a:t>«Giovani: </a:t>
            </a:r>
            <a:r>
              <a:rPr lang="en-GB" sz="2600" b="0" i="1" strike="noStrike" spc="-1" dirty="0" err="1">
                <a:solidFill>
                  <a:srgbClr val="191B0E"/>
                </a:solidFill>
                <a:latin typeface="Calibri  "/>
                <a:ea typeface="DejaVu Sans"/>
              </a:rPr>
              <a:t>nuovi</a:t>
            </a:r>
            <a:r>
              <a:rPr lang="en-GB" sz="2600" b="0" i="1" strike="noStrike" spc="-1" dirty="0">
                <a:solidFill>
                  <a:srgbClr val="191B0E"/>
                </a:solidFill>
                <a:latin typeface="Calibri  "/>
                <a:ea typeface="DejaVu Sans"/>
              </a:rPr>
              <a:t> </a:t>
            </a:r>
            <a:r>
              <a:rPr lang="en-GB" sz="2600" b="0" i="1" strike="noStrike" spc="-1" dirty="0" err="1">
                <a:solidFill>
                  <a:srgbClr val="191B0E"/>
                </a:solidFill>
                <a:latin typeface="Calibri  "/>
                <a:ea typeface="DejaVu Sans"/>
              </a:rPr>
              <a:t>narratori</a:t>
            </a:r>
            <a:r>
              <a:rPr lang="en-GB" sz="2600" b="0" i="1" strike="noStrike" spc="-1" dirty="0">
                <a:solidFill>
                  <a:srgbClr val="191B0E"/>
                </a:solidFill>
                <a:latin typeface="Calibri  "/>
                <a:ea typeface="DejaVu Sans"/>
              </a:rPr>
              <a:t> e </a:t>
            </a:r>
            <a:r>
              <a:rPr lang="en-GB" sz="2600" b="0" i="1" strike="noStrike" spc="-1" dirty="0" err="1">
                <a:solidFill>
                  <a:srgbClr val="191B0E"/>
                </a:solidFill>
                <a:latin typeface="Calibri  "/>
                <a:ea typeface="DejaVu Sans"/>
              </a:rPr>
              <a:t>attori</a:t>
            </a:r>
            <a:r>
              <a:rPr lang="en-GB" sz="2600" b="0" i="1" strike="noStrike" spc="-1" dirty="0">
                <a:solidFill>
                  <a:srgbClr val="191B0E"/>
                </a:solidFill>
                <a:latin typeface="Calibri  "/>
                <a:ea typeface="DejaVu Sans"/>
              </a:rPr>
              <a:t> </a:t>
            </a:r>
            <a:r>
              <a:rPr lang="en-GB" sz="2600" b="0" i="1" strike="noStrike" spc="-1" dirty="0" err="1">
                <a:solidFill>
                  <a:srgbClr val="191B0E"/>
                </a:solidFill>
                <a:latin typeface="Calibri  "/>
                <a:ea typeface="DejaVu Sans"/>
              </a:rPr>
              <a:t>della</a:t>
            </a:r>
            <a:r>
              <a:rPr lang="en-GB" sz="2600" b="0" i="1" strike="noStrike" spc="-1" dirty="0">
                <a:solidFill>
                  <a:srgbClr val="191B0E"/>
                </a:solidFill>
                <a:latin typeface="Calibri  "/>
                <a:ea typeface="DejaVu Sans"/>
              </a:rPr>
              <a:t> </a:t>
            </a:r>
            <a:r>
              <a:rPr lang="en-GB" sz="2600" b="0" i="1" strike="noStrike" spc="-1" dirty="0" err="1">
                <a:solidFill>
                  <a:srgbClr val="191B0E"/>
                </a:solidFill>
                <a:latin typeface="Calibri  "/>
                <a:ea typeface="DejaVu Sans"/>
              </a:rPr>
              <a:t>cooperazione</a:t>
            </a:r>
            <a:r>
              <a:rPr lang="en-GB" sz="2600" b="0" i="1" strike="noStrike" spc="-1" dirty="0">
                <a:solidFill>
                  <a:srgbClr val="191B0E"/>
                </a:solidFill>
                <a:latin typeface="Calibri  "/>
                <a:ea typeface="DejaVu Sans"/>
              </a:rPr>
              <a:t> allo </a:t>
            </a:r>
            <a:r>
              <a:rPr lang="en-GB" sz="2600" b="0" i="1" strike="noStrike" spc="-1" dirty="0" err="1">
                <a:solidFill>
                  <a:srgbClr val="191B0E"/>
                </a:solidFill>
                <a:latin typeface="Calibri  "/>
                <a:ea typeface="DejaVu Sans"/>
              </a:rPr>
              <a:t>sviluppo</a:t>
            </a:r>
            <a:r>
              <a:rPr lang="en-GB" sz="2600" b="0" i="1" strike="noStrike" spc="-1" dirty="0">
                <a:solidFill>
                  <a:srgbClr val="191B0E"/>
                </a:solidFill>
                <a:latin typeface="Calibri  "/>
                <a:ea typeface="DejaVu Sans"/>
              </a:rPr>
              <a:t>»</a:t>
            </a:r>
            <a:endParaRPr lang="en-GB" sz="2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D1D1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1133640" y="254880"/>
            <a:ext cx="7934400" cy="481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2"/>
          <p:cNvSpPr/>
          <p:nvPr/>
        </p:nvSpPr>
        <p:spPr>
          <a:xfrm rot="1717200">
            <a:off x="142200" y="246960"/>
            <a:ext cx="5771520" cy="541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ADD58A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3"/>
          <p:cNvSpPr/>
          <p:nvPr/>
        </p:nvSpPr>
        <p:spPr>
          <a:xfrm>
            <a:off x="664250" y="887372"/>
            <a:ext cx="4866120" cy="72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Supporto</a:t>
            </a:r>
            <a:r>
              <a:rPr lang="en-GB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GB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nei</a:t>
            </a:r>
            <a:r>
              <a:rPr lang="en-GB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GB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processi</a:t>
            </a:r>
            <a:r>
              <a:rPr lang="en-GB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di</a:t>
            </a:r>
            <a:endParaRPr lang="en-GB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800" b="1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sviluppo</a:t>
            </a:r>
            <a:r>
              <a:rPr lang="en-GB" sz="2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di </a:t>
            </a:r>
            <a:r>
              <a:rPr lang="en-GB" sz="2800" b="1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nuove</a:t>
            </a:r>
            <a:r>
              <a:rPr lang="en-GB" sz="2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GB" sz="2800" b="1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politiche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133" name="CustomShape 4"/>
          <p:cNvSpPr/>
          <p:nvPr/>
        </p:nvSpPr>
        <p:spPr>
          <a:xfrm>
            <a:off x="824760" y="2669068"/>
            <a:ext cx="4884480" cy="3956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-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Commercio</a:t>
            </a: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equo</a:t>
            </a: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e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solidale</a:t>
            </a: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-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Responsabilità</a:t>
            </a: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sociale</a:t>
            </a: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d’impresa</a:t>
            </a: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- Sviluppo di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politiche</a:t>
            </a: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di Educazione alla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cittadinanza</a:t>
            </a: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globale</a:t>
            </a: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, </a:t>
            </a: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-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Cancellazione</a:t>
            </a: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del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debito,ecc</a:t>
            </a:r>
            <a:r>
              <a:rPr lang="en-GB" sz="20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.</a:t>
            </a:r>
            <a:endParaRPr lang="en-GB" sz="2000" b="0" strike="noStrike" spc="-1" dirty="0">
              <a:latin typeface="Arial"/>
            </a:endParaRPr>
          </a:p>
        </p:txBody>
      </p:sp>
      <p:pic>
        <p:nvPicPr>
          <p:cNvPr id="134" name="g4_z41r0-2Q"/>
          <p:cNvPicPr/>
          <p:nvPr/>
        </p:nvPicPr>
        <p:blipFill>
          <a:blip r:embed="rId3"/>
          <a:stretch/>
        </p:blipFill>
        <p:spPr>
          <a:xfrm>
            <a:off x="6056640" y="0"/>
            <a:ext cx="4021920" cy="2321280"/>
          </a:xfrm>
          <a:prstGeom prst="rect">
            <a:avLst/>
          </a:prstGeom>
          <a:ln>
            <a:noFill/>
          </a:ln>
        </p:spPr>
      </p:pic>
      <p:sp>
        <p:nvSpPr>
          <p:cNvPr id="135" name="CustomShape 5"/>
          <p:cNvSpPr/>
          <p:nvPr/>
        </p:nvSpPr>
        <p:spPr>
          <a:xfrm>
            <a:off x="6890040" y="2417040"/>
            <a:ext cx="2937960" cy="118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Berta Zuniga Caceres, </a:t>
            </a: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Consiglio delle organizzazioni popolari e indigene dell’Honduras 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36" name="CustomShape 6"/>
          <p:cNvSpPr/>
          <p:nvPr/>
        </p:nvSpPr>
        <p:spPr>
          <a:xfrm>
            <a:off x="2550695" y="1946520"/>
            <a:ext cx="580045" cy="722548"/>
          </a:xfrm>
          <a:custGeom>
            <a:avLst/>
            <a:gdLst/>
            <a:ahLst/>
            <a:cxnLst/>
            <a:rect l="l" t="t" r="r" b="b"/>
            <a:pathLst>
              <a:path w="575" h="1311">
                <a:moveTo>
                  <a:pt x="143" y="0"/>
                </a:moveTo>
                <a:lnTo>
                  <a:pt x="143" y="982"/>
                </a:lnTo>
                <a:lnTo>
                  <a:pt x="0" y="982"/>
                </a:lnTo>
                <a:lnTo>
                  <a:pt x="287" y="1310"/>
                </a:lnTo>
                <a:lnTo>
                  <a:pt x="574" y="982"/>
                </a:lnTo>
                <a:lnTo>
                  <a:pt x="430" y="982"/>
                </a:lnTo>
                <a:lnTo>
                  <a:pt x="430" y="0"/>
                </a:lnTo>
                <a:lnTo>
                  <a:pt x="143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D1D1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507960" y="2280960"/>
            <a:ext cx="1405440" cy="188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Emergenze </a:t>
            </a:r>
            <a:r>
              <a:rPr lang="en-GB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causate dall’uomo</a:t>
            </a: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(es: conflitti armati)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127800" y="1521360"/>
            <a:ext cx="1126800" cy="60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Disastri </a:t>
            </a:r>
            <a:r>
              <a:rPr lang="en-GB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naturali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1721880" y="1765080"/>
            <a:ext cx="1383120" cy="60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Emergenze </a:t>
            </a:r>
            <a:r>
              <a:rPr lang="en-GB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sanitarie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40" name="CustomShape 4"/>
          <p:cNvSpPr/>
          <p:nvPr/>
        </p:nvSpPr>
        <p:spPr>
          <a:xfrm>
            <a:off x="7194240" y="68400"/>
            <a:ext cx="2755440" cy="111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000" b="0" strike="noStrike" spc="-1">
                <a:solidFill>
                  <a:srgbClr val="000000"/>
                </a:solidFill>
                <a:latin typeface="Franklin Gothic Book"/>
                <a:ea typeface="DejaVu Sans"/>
              </a:rPr>
              <a:t>Coltivazioni distrutte, negozi chiusi, la fame dilaga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141" name="CustomShape 5"/>
          <p:cNvSpPr/>
          <p:nvPr/>
        </p:nvSpPr>
        <p:spPr>
          <a:xfrm>
            <a:off x="1799280" y="3868920"/>
            <a:ext cx="1651320" cy="61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000" b="0" strike="noStrike" spc="-1">
                <a:solidFill>
                  <a:srgbClr val="000000"/>
                </a:solidFill>
                <a:latin typeface="Franklin Gothic Book"/>
                <a:ea typeface="DejaVu Sans"/>
              </a:rPr>
              <a:t>Danni all’ambiente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142" name="CustomShape 6"/>
          <p:cNvSpPr/>
          <p:nvPr/>
        </p:nvSpPr>
        <p:spPr>
          <a:xfrm>
            <a:off x="3258360" y="2412000"/>
            <a:ext cx="1315440" cy="193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Persone che soffrono di disturbo post-traumatico da stress, DPTS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43" name="CustomShape 7"/>
          <p:cNvSpPr/>
          <p:nvPr/>
        </p:nvSpPr>
        <p:spPr>
          <a:xfrm>
            <a:off x="6149520" y="2543400"/>
            <a:ext cx="2183400" cy="73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000" b="0" strike="noStrike" spc="-1">
                <a:solidFill>
                  <a:srgbClr val="000000"/>
                </a:solidFill>
                <a:latin typeface="Franklin Gothic Book"/>
                <a:ea typeface="DejaVu Sans"/>
              </a:rPr>
              <a:t>Disoccupazione, perdita di entrate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144" name="CustomShape 8"/>
          <p:cNvSpPr/>
          <p:nvPr/>
        </p:nvSpPr>
        <p:spPr>
          <a:xfrm>
            <a:off x="8111160" y="2425680"/>
            <a:ext cx="1968120" cy="165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000" b="0" strike="noStrike" spc="-1">
                <a:solidFill>
                  <a:srgbClr val="000000"/>
                </a:solidFill>
                <a:latin typeface="Franklin Gothic Book"/>
                <a:ea typeface="DejaVu Sans"/>
              </a:rPr>
              <a:t>Mancanza di provviste di acqua, sanità compromessa, diffusione di malattie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145" name="CustomShape 9"/>
          <p:cNvSpPr/>
          <p:nvPr/>
        </p:nvSpPr>
        <p:spPr>
          <a:xfrm rot="21589200">
            <a:off x="7125840" y="1221120"/>
            <a:ext cx="2809080" cy="69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000" b="0" strike="noStrike" spc="-1">
                <a:solidFill>
                  <a:srgbClr val="000000"/>
                </a:solidFill>
                <a:latin typeface="Franklin Gothic Book"/>
                <a:ea typeface="DejaVu Sans"/>
              </a:rPr>
              <a:t>Le scuole chiudono, i bambini abbandonano gli studi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146" name="CustomShape 10"/>
          <p:cNvSpPr/>
          <p:nvPr/>
        </p:nvSpPr>
        <p:spPr>
          <a:xfrm>
            <a:off x="4457880" y="2412000"/>
            <a:ext cx="1049040" cy="75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000" b="0" strike="noStrike" spc="-1">
                <a:solidFill>
                  <a:srgbClr val="000000"/>
                </a:solidFill>
                <a:latin typeface="Franklin Gothic Book"/>
                <a:ea typeface="DejaVu Sans"/>
              </a:rPr>
              <a:t>Rischio di morte o lesioni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147" name="CustomShape 11"/>
          <p:cNvSpPr/>
          <p:nvPr/>
        </p:nvSpPr>
        <p:spPr>
          <a:xfrm>
            <a:off x="6146640" y="3781440"/>
            <a:ext cx="2002320" cy="132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000" b="0" strike="noStrike" spc="-1">
                <a:solidFill>
                  <a:srgbClr val="000000"/>
                </a:solidFill>
                <a:latin typeface="Franklin Gothic Book"/>
                <a:ea typeface="DejaVu Sans"/>
              </a:rPr>
              <a:t>Edifici (case, ospedali, scuole) distrutti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148" name="CustomShape 12"/>
          <p:cNvSpPr/>
          <p:nvPr/>
        </p:nvSpPr>
        <p:spPr>
          <a:xfrm>
            <a:off x="4566600" y="4419000"/>
            <a:ext cx="1667520" cy="109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600" b="1" strike="noStrike" spc="-1">
                <a:solidFill>
                  <a:srgbClr val="FF0000"/>
                </a:solidFill>
                <a:latin typeface="Franklin Gothic Book"/>
                <a:ea typeface="DejaVu Sans"/>
              </a:rPr>
              <a:t>Le persone fuggono</a:t>
            </a:r>
            <a:endParaRPr lang="en-GB" sz="2600" b="0" strike="noStrike" spc="-1">
              <a:latin typeface="Arial"/>
            </a:endParaRPr>
          </a:p>
        </p:txBody>
      </p:sp>
      <p:sp>
        <p:nvSpPr>
          <p:cNvPr id="149" name="CustomShape 13"/>
          <p:cNvSpPr/>
          <p:nvPr/>
        </p:nvSpPr>
        <p:spPr>
          <a:xfrm rot="2718000">
            <a:off x="511200" y="1245600"/>
            <a:ext cx="206640" cy="299880"/>
          </a:xfrm>
          <a:custGeom>
            <a:avLst/>
            <a:gdLst/>
            <a:ahLst/>
            <a:cxnLst/>
            <a:rect l="l" t="t" r="r" b="b"/>
            <a:pathLst>
              <a:path w="770" h="1220">
                <a:moveTo>
                  <a:pt x="191" y="1"/>
                </a:moveTo>
                <a:lnTo>
                  <a:pt x="192" y="914"/>
                </a:lnTo>
                <a:lnTo>
                  <a:pt x="0" y="915"/>
                </a:lnTo>
                <a:lnTo>
                  <a:pt x="384" y="1219"/>
                </a:lnTo>
                <a:lnTo>
                  <a:pt x="769" y="914"/>
                </a:lnTo>
                <a:lnTo>
                  <a:pt x="576" y="913"/>
                </a:lnTo>
                <a:lnTo>
                  <a:pt x="575" y="0"/>
                </a:lnTo>
                <a:lnTo>
                  <a:pt x="191" y="1"/>
                </a:lnTo>
              </a:path>
            </a:pathLst>
          </a:custGeom>
          <a:solidFill>
            <a:srgbClr val="8F187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CustomShape 14"/>
          <p:cNvSpPr/>
          <p:nvPr/>
        </p:nvSpPr>
        <p:spPr>
          <a:xfrm>
            <a:off x="117720" y="98280"/>
            <a:ext cx="6420600" cy="111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600" b="1" strike="noStrike" spc="-1">
                <a:solidFill>
                  <a:srgbClr val="000000"/>
                </a:solidFill>
                <a:latin typeface="Arial"/>
                <a:ea typeface="DejaVu Sans"/>
              </a:rPr>
              <a:t>EMERGENZE UMANITARIE: </a:t>
            </a:r>
            <a:endParaRPr lang="en-GB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3600" b="1" strike="noStrike" spc="-1">
                <a:solidFill>
                  <a:srgbClr val="8F187C"/>
                </a:solidFill>
                <a:latin typeface="Arial"/>
                <a:ea typeface="DejaVu Sans"/>
              </a:rPr>
              <a:t>CAUSE </a:t>
            </a:r>
            <a:r>
              <a:rPr lang="en-GB" sz="3600" b="1" strike="noStrike" spc="-1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lang="en-GB" sz="3600" b="1" strike="noStrike" spc="-1">
                <a:solidFill>
                  <a:srgbClr val="8F187C"/>
                </a:solidFill>
                <a:latin typeface="Arial"/>
                <a:ea typeface="DejaVu Sans"/>
              </a:rPr>
              <a:t> </a:t>
            </a:r>
            <a:r>
              <a:rPr lang="en-GB" sz="3600" b="1" strike="noStrike" spc="-1">
                <a:solidFill>
                  <a:srgbClr val="FDB94D"/>
                </a:solidFill>
                <a:latin typeface="Arial"/>
                <a:ea typeface="DejaVu Sans"/>
              </a:rPr>
              <a:t>CONSEGUENZE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151" name="CustomShape 15"/>
          <p:cNvSpPr/>
          <p:nvPr/>
        </p:nvSpPr>
        <p:spPr>
          <a:xfrm rot="15714600">
            <a:off x="6637680" y="159120"/>
            <a:ext cx="206640" cy="1129680"/>
          </a:xfrm>
          <a:custGeom>
            <a:avLst/>
            <a:gdLst/>
            <a:ahLst/>
            <a:cxnLst/>
            <a:rect l="l" t="t" r="r" b="b"/>
            <a:pathLst>
              <a:path w="770" h="1220">
                <a:moveTo>
                  <a:pt x="191" y="1"/>
                </a:moveTo>
                <a:lnTo>
                  <a:pt x="192" y="914"/>
                </a:lnTo>
                <a:lnTo>
                  <a:pt x="0" y="915"/>
                </a:lnTo>
                <a:lnTo>
                  <a:pt x="384" y="1219"/>
                </a:lnTo>
                <a:lnTo>
                  <a:pt x="769" y="914"/>
                </a:lnTo>
                <a:lnTo>
                  <a:pt x="576" y="913"/>
                </a:lnTo>
                <a:lnTo>
                  <a:pt x="575" y="0"/>
                </a:lnTo>
                <a:lnTo>
                  <a:pt x="191" y="1"/>
                </a:lnTo>
              </a:path>
            </a:pathLst>
          </a:custGeom>
          <a:solidFill>
            <a:srgbClr val="FDB94D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CustomShape 16"/>
          <p:cNvSpPr/>
          <p:nvPr/>
        </p:nvSpPr>
        <p:spPr>
          <a:xfrm rot="9600">
            <a:off x="5477400" y="1679040"/>
            <a:ext cx="305640" cy="2893680"/>
          </a:xfrm>
          <a:custGeom>
            <a:avLst/>
            <a:gdLst/>
            <a:ahLst/>
            <a:cxnLst/>
            <a:rect l="l" t="t" r="r" b="b"/>
            <a:pathLst>
              <a:path w="770" h="1220">
                <a:moveTo>
                  <a:pt x="191" y="1"/>
                </a:moveTo>
                <a:lnTo>
                  <a:pt x="192" y="914"/>
                </a:lnTo>
                <a:lnTo>
                  <a:pt x="0" y="915"/>
                </a:lnTo>
                <a:lnTo>
                  <a:pt x="384" y="1219"/>
                </a:lnTo>
                <a:lnTo>
                  <a:pt x="769" y="914"/>
                </a:lnTo>
                <a:lnTo>
                  <a:pt x="576" y="913"/>
                </a:lnTo>
                <a:lnTo>
                  <a:pt x="575" y="0"/>
                </a:lnTo>
                <a:lnTo>
                  <a:pt x="191" y="1"/>
                </a:lnTo>
              </a:path>
            </a:pathLst>
          </a:custGeom>
          <a:solidFill>
            <a:srgbClr val="FDB94D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17"/>
          <p:cNvSpPr/>
          <p:nvPr/>
        </p:nvSpPr>
        <p:spPr>
          <a:xfrm rot="174000">
            <a:off x="1111680" y="1394640"/>
            <a:ext cx="206640" cy="842040"/>
          </a:xfrm>
          <a:custGeom>
            <a:avLst/>
            <a:gdLst/>
            <a:ahLst/>
            <a:cxnLst/>
            <a:rect l="l" t="t" r="r" b="b"/>
            <a:pathLst>
              <a:path w="770" h="1220">
                <a:moveTo>
                  <a:pt x="191" y="1"/>
                </a:moveTo>
                <a:lnTo>
                  <a:pt x="192" y="914"/>
                </a:lnTo>
                <a:lnTo>
                  <a:pt x="0" y="915"/>
                </a:lnTo>
                <a:lnTo>
                  <a:pt x="384" y="1219"/>
                </a:lnTo>
                <a:lnTo>
                  <a:pt x="769" y="914"/>
                </a:lnTo>
                <a:lnTo>
                  <a:pt x="576" y="913"/>
                </a:lnTo>
                <a:lnTo>
                  <a:pt x="575" y="0"/>
                </a:lnTo>
                <a:lnTo>
                  <a:pt x="191" y="1"/>
                </a:lnTo>
              </a:path>
            </a:pathLst>
          </a:custGeom>
          <a:solidFill>
            <a:srgbClr val="8F187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18"/>
          <p:cNvSpPr/>
          <p:nvPr/>
        </p:nvSpPr>
        <p:spPr>
          <a:xfrm rot="19936200">
            <a:off x="1767960" y="1254240"/>
            <a:ext cx="209520" cy="456120"/>
          </a:xfrm>
          <a:custGeom>
            <a:avLst/>
            <a:gdLst/>
            <a:ahLst/>
            <a:cxnLst/>
            <a:rect l="l" t="t" r="r" b="b"/>
            <a:pathLst>
              <a:path w="770" h="1220">
                <a:moveTo>
                  <a:pt x="191" y="1"/>
                </a:moveTo>
                <a:lnTo>
                  <a:pt x="192" y="914"/>
                </a:lnTo>
                <a:lnTo>
                  <a:pt x="0" y="915"/>
                </a:lnTo>
                <a:lnTo>
                  <a:pt x="384" y="1219"/>
                </a:lnTo>
                <a:lnTo>
                  <a:pt x="769" y="914"/>
                </a:lnTo>
                <a:lnTo>
                  <a:pt x="576" y="913"/>
                </a:lnTo>
                <a:lnTo>
                  <a:pt x="575" y="0"/>
                </a:lnTo>
                <a:lnTo>
                  <a:pt x="191" y="1"/>
                </a:lnTo>
              </a:path>
            </a:pathLst>
          </a:custGeom>
          <a:solidFill>
            <a:srgbClr val="8F187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CustomShape 19"/>
          <p:cNvSpPr/>
          <p:nvPr/>
        </p:nvSpPr>
        <p:spPr>
          <a:xfrm rot="17187600">
            <a:off x="6645240" y="668160"/>
            <a:ext cx="206640" cy="1129680"/>
          </a:xfrm>
          <a:custGeom>
            <a:avLst/>
            <a:gdLst/>
            <a:ahLst/>
            <a:cxnLst/>
            <a:rect l="l" t="t" r="r" b="b"/>
            <a:pathLst>
              <a:path w="770" h="1220">
                <a:moveTo>
                  <a:pt x="191" y="1"/>
                </a:moveTo>
                <a:lnTo>
                  <a:pt x="192" y="914"/>
                </a:lnTo>
                <a:lnTo>
                  <a:pt x="0" y="915"/>
                </a:lnTo>
                <a:lnTo>
                  <a:pt x="384" y="1219"/>
                </a:lnTo>
                <a:lnTo>
                  <a:pt x="769" y="914"/>
                </a:lnTo>
                <a:lnTo>
                  <a:pt x="576" y="913"/>
                </a:lnTo>
                <a:lnTo>
                  <a:pt x="575" y="0"/>
                </a:lnTo>
                <a:lnTo>
                  <a:pt x="191" y="1"/>
                </a:lnTo>
              </a:path>
            </a:pathLst>
          </a:custGeom>
          <a:solidFill>
            <a:srgbClr val="FDB94D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20"/>
          <p:cNvSpPr/>
          <p:nvPr/>
        </p:nvSpPr>
        <p:spPr>
          <a:xfrm rot="17823000">
            <a:off x="7066800" y="724320"/>
            <a:ext cx="206640" cy="2369880"/>
          </a:xfrm>
          <a:custGeom>
            <a:avLst/>
            <a:gdLst/>
            <a:ahLst/>
            <a:cxnLst/>
            <a:rect l="l" t="t" r="r" b="b"/>
            <a:pathLst>
              <a:path w="770" h="1220">
                <a:moveTo>
                  <a:pt x="191" y="1"/>
                </a:moveTo>
                <a:lnTo>
                  <a:pt x="192" y="914"/>
                </a:lnTo>
                <a:lnTo>
                  <a:pt x="0" y="915"/>
                </a:lnTo>
                <a:lnTo>
                  <a:pt x="384" y="1219"/>
                </a:lnTo>
                <a:lnTo>
                  <a:pt x="769" y="914"/>
                </a:lnTo>
                <a:lnTo>
                  <a:pt x="576" y="913"/>
                </a:lnTo>
                <a:lnTo>
                  <a:pt x="575" y="0"/>
                </a:lnTo>
                <a:lnTo>
                  <a:pt x="191" y="1"/>
                </a:lnTo>
              </a:path>
            </a:pathLst>
          </a:custGeom>
          <a:solidFill>
            <a:srgbClr val="FDB94D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21"/>
          <p:cNvSpPr/>
          <p:nvPr/>
        </p:nvSpPr>
        <p:spPr>
          <a:xfrm rot="19506000">
            <a:off x="6311160" y="1383120"/>
            <a:ext cx="206640" cy="1272600"/>
          </a:xfrm>
          <a:custGeom>
            <a:avLst/>
            <a:gdLst/>
            <a:ahLst/>
            <a:cxnLst/>
            <a:rect l="l" t="t" r="r" b="b"/>
            <a:pathLst>
              <a:path w="770" h="1220">
                <a:moveTo>
                  <a:pt x="191" y="1"/>
                </a:moveTo>
                <a:lnTo>
                  <a:pt x="192" y="914"/>
                </a:lnTo>
                <a:lnTo>
                  <a:pt x="0" y="915"/>
                </a:lnTo>
                <a:lnTo>
                  <a:pt x="384" y="1219"/>
                </a:lnTo>
                <a:lnTo>
                  <a:pt x="769" y="914"/>
                </a:lnTo>
                <a:lnTo>
                  <a:pt x="576" y="913"/>
                </a:lnTo>
                <a:lnTo>
                  <a:pt x="575" y="0"/>
                </a:lnTo>
                <a:lnTo>
                  <a:pt x="191" y="1"/>
                </a:lnTo>
              </a:path>
            </a:pathLst>
          </a:custGeom>
          <a:solidFill>
            <a:srgbClr val="FDB94D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22"/>
          <p:cNvSpPr/>
          <p:nvPr/>
        </p:nvSpPr>
        <p:spPr>
          <a:xfrm rot="46800">
            <a:off x="5177160" y="1659240"/>
            <a:ext cx="206640" cy="640800"/>
          </a:xfrm>
          <a:custGeom>
            <a:avLst/>
            <a:gdLst/>
            <a:ahLst/>
            <a:cxnLst/>
            <a:rect l="l" t="t" r="r" b="b"/>
            <a:pathLst>
              <a:path w="770" h="1220">
                <a:moveTo>
                  <a:pt x="191" y="1"/>
                </a:moveTo>
                <a:lnTo>
                  <a:pt x="192" y="914"/>
                </a:lnTo>
                <a:lnTo>
                  <a:pt x="0" y="915"/>
                </a:lnTo>
                <a:lnTo>
                  <a:pt x="384" y="1219"/>
                </a:lnTo>
                <a:lnTo>
                  <a:pt x="769" y="914"/>
                </a:lnTo>
                <a:lnTo>
                  <a:pt x="576" y="913"/>
                </a:lnTo>
                <a:lnTo>
                  <a:pt x="575" y="0"/>
                </a:lnTo>
                <a:lnTo>
                  <a:pt x="191" y="1"/>
                </a:lnTo>
              </a:path>
            </a:pathLst>
          </a:custGeom>
          <a:solidFill>
            <a:srgbClr val="FDB94D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23"/>
          <p:cNvSpPr/>
          <p:nvPr/>
        </p:nvSpPr>
        <p:spPr>
          <a:xfrm rot="1279200">
            <a:off x="4345920" y="1557720"/>
            <a:ext cx="206640" cy="903240"/>
          </a:xfrm>
          <a:custGeom>
            <a:avLst/>
            <a:gdLst/>
            <a:ahLst/>
            <a:cxnLst/>
            <a:rect l="l" t="t" r="r" b="b"/>
            <a:pathLst>
              <a:path w="770" h="1220">
                <a:moveTo>
                  <a:pt x="191" y="1"/>
                </a:moveTo>
                <a:lnTo>
                  <a:pt x="192" y="914"/>
                </a:lnTo>
                <a:lnTo>
                  <a:pt x="0" y="915"/>
                </a:lnTo>
                <a:lnTo>
                  <a:pt x="384" y="1219"/>
                </a:lnTo>
                <a:lnTo>
                  <a:pt x="769" y="914"/>
                </a:lnTo>
                <a:lnTo>
                  <a:pt x="576" y="913"/>
                </a:lnTo>
                <a:lnTo>
                  <a:pt x="575" y="0"/>
                </a:lnTo>
                <a:lnTo>
                  <a:pt x="191" y="1"/>
                </a:lnTo>
              </a:path>
            </a:pathLst>
          </a:custGeom>
          <a:solidFill>
            <a:srgbClr val="FDB94D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24"/>
          <p:cNvSpPr/>
          <p:nvPr/>
        </p:nvSpPr>
        <p:spPr>
          <a:xfrm rot="20971200">
            <a:off x="5959080" y="1662120"/>
            <a:ext cx="206640" cy="2381040"/>
          </a:xfrm>
          <a:custGeom>
            <a:avLst/>
            <a:gdLst/>
            <a:ahLst/>
            <a:cxnLst/>
            <a:rect l="l" t="t" r="r" b="b"/>
            <a:pathLst>
              <a:path w="770" h="1220">
                <a:moveTo>
                  <a:pt x="191" y="1"/>
                </a:moveTo>
                <a:lnTo>
                  <a:pt x="192" y="914"/>
                </a:lnTo>
                <a:lnTo>
                  <a:pt x="0" y="915"/>
                </a:lnTo>
                <a:lnTo>
                  <a:pt x="384" y="1219"/>
                </a:lnTo>
                <a:lnTo>
                  <a:pt x="769" y="914"/>
                </a:lnTo>
                <a:lnTo>
                  <a:pt x="576" y="913"/>
                </a:lnTo>
                <a:lnTo>
                  <a:pt x="575" y="0"/>
                </a:lnTo>
                <a:lnTo>
                  <a:pt x="191" y="1"/>
                </a:lnTo>
              </a:path>
            </a:pathLst>
          </a:custGeom>
          <a:solidFill>
            <a:srgbClr val="FDB94D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25"/>
          <p:cNvSpPr/>
          <p:nvPr/>
        </p:nvSpPr>
        <p:spPr>
          <a:xfrm rot="1716000">
            <a:off x="3152520" y="1391760"/>
            <a:ext cx="206640" cy="2609640"/>
          </a:xfrm>
          <a:custGeom>
            <a:avLst/>
            <a:gdLst/>
            <a:ahLst/>
            <a:cxnLst/>
            <a:rect l="l" t="t" r="r" b="b"/>
            <a:pathLst>
              <a:path w="770" h="1220">
                <a:moveTo>
                  <a:pt x="191" y="1"/>
                </a:moveTo>
                <a:lnTo>
                  <a:pt x="192" y="914"/>
                </a:lnTo>
                <a:lnTo>
                  <a:pt x="0" y="915"/>
                </a:lnTo>
                <a:lnTo>
                  <a:pt x="384" y="1219"/>
                </a:lnTo>
                <a:lnTo>
                  <a:pt x="769" y="914"/>
                </a:lnTo>
                <a:lnTo>
                  <a:pt x="576" y="913"/>
                </a:lnTo>
                <a:lnTo>
                  <a:pt x="575" y="0"/>
                </a:lnTo>
                <a:lnTo>
                  <a:pt x="191" y="1"/>
                </a:lnTo>
              </a:path>
            </a:pathLst>
          </a:custGeom>
          <a:solidFill>
            <a:srgbClr val="FDB94D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D1D1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1133640" y="254880"/>
            <a:ext cx="7934400" cy="481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3" name="Immagine 1"/>
          <p:cNvPicPr/>
          <p:nvPr/>
        </p:nvPicPr>
        <p:blipFill>
          <a:blip r:embed="rId3"/>
          <a:stretch/>
        </p:blipFill>
        <p:spPr>
          <a:xfrm>
            <a:off x="15840" y="0"/>
            <a:ext cx="10169640" cy="5669640"/>
          </a:xfrm>
          <a:prstGeom prst="rect">
            <a:avLst/>
          </a:prstGeom>
          <a:ln>
            <a:noFill/>
          </a:ln>
        </p:spPr>
      </p:pic>
      <p:sp>
        <p:nvSpPr>
          <p:cNvPr id="164" name="CustomShape 2"/>
          <p:cNvSpPr/>
          <p:nvPr/>
        </p:nvSpPr>
        <p:spPr>
          <a:xfrm>
            <a:off x="1133640" y="280800"/>
            <a:ext cx="8133120" cy="572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4400" b="1" strike="noStrike" spc="-1">
                <a:solidFill>
                  <a:srgbClr val="000000"/>
                </a:solidFill>
                <a:latin typeface="Arial Black"/>
                <a:ea typeface="DejaVu Sans"/>
              </a:rPr>
              <a:t>CHI si occupa di </a:t>
            </a:r>
            <a:endParaRPr lang="en-GB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4400" b="1" strike="noStrike" spc="-1">
                <a:solidFill>
                  <a:srgbClr val="000000"/>
                </a:solidFill>
                <a:latin typeface="Arial Black"/>
                <a:ea typeface="DejaVu Sans"/>
              </a:rPr>
              <a:t>servizi per i giovani, accoglienza dei migranti, attività di inclusione sociale, </a:t>
            </a:r>
            <a:endParaRPr lang="en-GB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4400" b="1" strike="noStrike" spc="-1">
                <a:solidFill>
                  <a:srgbClr val="000000"/>
                </a:solidFill>
                <a:latin typeface="Arial Black"/>
                <a:ea typeface="DejaVu Sans"/>
              </a:rPr>
              <a:t>educazione alla cittadinanza globale nel territorio locale? </a:t>
            </a:r>
            <a:r>
              <a:t/>
            </a:r>
            <a:br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D1D1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1133640" y="254880"/>
            <a:ext cx="7934400" cy="481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2"/>
          <p:cNvSpPr/>
          <p:nvPr/>
        </p:nvSpPr>
        <p:spPr>
          <a:xfrm>
            <a:off x="-577800" y="1897560"/>
            <a:ext cx="6195240" cy="122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4520" tIns="37080" rIns="74520" bIns="37080"/>
          <a:lstStyle/>
          <a:p>
            <a:pPr algn="ctr">
              <a:lnSpc>
                <a:spcPct val="89000"/>
              </a:lnSpc>
            </a:pPr>
            <a:r>
              <a:rPr lang="en-GB" sz="5950" b="1" strike="noStrike" spc="-1">
                <a:solidFill>
                  <a:srgbClr val="191B0E"/>
                </a:solidFill>
                <a:latin typeface="Eras Bold ITC"/>
                <a:ea typeface="DejaVu Sans"/>
              </a:rPr>
              <a:t>RICERCA!</a:t>
            </a:r>
            <a:endParaRPr lang="en-GB" sz="5950" b="0" strike="noStrike" spc="-1">
              <a:latin typeface="Arial"/>
            </a:endParaRPr>
          </a:p>
        </p:txBody>
      </p:sp>
      <p:pic>
        <p:nvPicPr>
          <p:cNvPr id="167" name="Immagine 177"/>
          <p:cNvPicPr/>
          <p:nvPr/>
        </p:nvPicPr>
        <p:blipFill>
          <a:blip r:embed="rId2"/>
          <a:srcRect b="3994"/>
          <a:stretch/>
        </p:blipFill>
        <p:spPr>
          <a:xfrm>
            <a:off x="4707000" y="829080"/>
            <a:ext cx="5371560" cy="4019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D1D1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1133640" y="254880"/>
            <a:ext cx="7934400" cy="481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2"/>
          <p:cNvSpPr/>
          <p:nvPr/>
        </p:nvSpPr>
        <p:spPr>
          <a:xfrm>
            <a:off x="1134000" y="567360"/>
            <a:ext cx="7935120" cy="55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4520" tIns="37080" rIns="74520" bIns="37080">
            <a:normAutofit lnSpcReduction="10000"/>
          </a:bodyPr>
          <a:lstStyle/>
          <a:p>
            <a:pPr>
              <a:lnSpc>
                <a:spcPct val="89000"/>
              </a:lnSpc>
            </a:pPr>
            <a:r>
              <a:rPr lang="en-GB" sz="3640" b="1" strike="noStrike" spc="-1">
                <a:solidFill>
                  <a:srgbClr val="191B0E"/>
                </a:solidFill>
                <a:latin typeface="Franklin Gothic Book"/>
                <a:ea typeface="DejaVu Sans"/>
              </a:rPr>
              <a:t>Per concludere</a:t>
            </a:r>
            <a:endParaRPr lang="en-GB" sz="3640" b="0" strike="noStrike" spc="-1"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1134000" y="1292400"/>
            <a:ext cx="7935120" cy="355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4520" tIns="37080" rIns="74520" bIns="37080"/>
          <a:lstStyle/>
          <a:p>
            <a:pPr>
              <a:lnSpc>
                <a:spcPct val="94000"/>
              </a:lnSpc>
              <a:spcBef>
                <a:spcPts val="828"/>
              </a:spcBef>
              <a:spcAft>
                <a:spcPts val="167"/>
              </a:spcAft>
            </a:pPr>
            <a:r>
              <a:rPr lang="en-GB" sz="3309" b="0" strike="noStrike" spc="-1">
                <a:solidFill>
                  <a:srgbClr val="191B0E"/>
                </a:solidFill>
                <a:latin typeface="Franklin Gothic Book"/>
                <a:ea typeface="DejaVu Sans"/>
              </a:rPr>
              <a:t>Ognuno scriva su un foglio:</a:t>
            </a:r>
            <a:endParaRPr lang="en-GB" sz="3309" b="0" strike="noStrike" spc="-1">
              <a:latin typeface="Arial"/>
            </a:endParaRPr>
          </a:p>
          <a:p>
            <a:pPr marL="317520" indent="-314640">
              <a:lnSpc>
                <a:spcPct val="94000"/>
              </a:lnSpc>
              <a:spcBef>
                <a:spcPts val="828"/>
              </a:spcBef>
              <a:spcAft>
                <a:spcPts val="167"/>
              </a:spcAft>
              <a:buClr>
                <a:srgbClr val="191B0E"/>
              </a:buClr>
              <a:buFont typeface="Franklin Gothic Book"/>
              <a:buChar char="■"/>
            </a:pPr>
            <a:r>
              <a:rPr lang="en-GB" sz="3309" b="0" strike="noStrike" spc="-1">
                <a:solidFill>
                  <a:srgbClr val="191B0E"/>
                </a:solidFill>
                <a:latin typeface="Franklin Gothic Book"/>
                <a:ea typeface="DejaVu Sans"/>
              </a:rPr>
              <a:t>Un’EMOZIONE</a:t>
            </a:r>
            <a:endParaRPr lang="en-GB" sz="3309" b="0" strike="noStrike" spc="-1">
              <a:latin typeface="Arial"/>
            </a:endParaRPr>
          </a:p>
          <a:p>
            <a:pPr marL="317520" indent="-314640">
              <a:lnSpc>
                <a:spcPct val="94000"/>
              </a:lnSpc>
              <a:spcBef>
                <a:spcPts val="828"/>
              </a:spcBef>
              <a:spcAft>
                <a:spcPts val="167"/>
              </a:spcAft>
              <a:buClr>
                <a:srgbClr val="191B0E"/>
              </a:buClr>
              <a:buFont typeface="Franklin Gothic Book"/>
              <a:buChar char="■"/>
            </a:pPr>
            <a:r>
              <a:rPr lang="en-GB" sz="3309" b="0" strike="noStrike" spc="-1">
                <a:solidFill>
                  <a:srgbClr val="191B0E"/>
                </a:solidFill>
                <a:latin typeface="Franklin Gothic Book"/>
                <a:ea typeface="DejaVu Sans"/>
              </a:rPr>
              <a:t>Una cosa IMPARATA</a:t>
            </a:r>
            <a:endParaRPr lang="en-GB" sz="3309" b="0" strike="noStrike" spc="-1">
              <a:latin typeface="Arial"/>
            </a:endParaRPr>
          </a:p>
          <a:p>
            <a:pPr marL="317520" indent="-314640">
              <a:lnSpc>
                <a:spcPct val="94000"/>
              </a:lnSpc>
              <a:spcBef>
                <a:spcPts val="828"/>
              </a:spcBef>
              <a:spcAft>
                <a:spcPts val="167"/>
              </a:spcAft>
              <a:buClr>
                <a:srgbClr val="191B0E"/>
              </a:buClr>
              <a:buFont typeface="Franklin Gothic Book"/>
              <a:buChar char="■"/>
            </a:pPr>
            <a:r>
              <a:rPr lang="en-GB" sz="3309" b="0" strike="noStrike" spc="-1">
                <a:solidFill>
                  <a:srgbClr val="191B0E"/>
                </a:solidFill>
                <a:latin typeface="Franklin Gothic Book"/>
                <a:ea typeface="DejaVu Sans"/>
              </a:rPr>
              <a:t>Una DOMANDA</a:t>
            </a:r>
            <a:endParaRPr lang="en-GB" sz="3309" b="0" strike="noStrike" spc="-1">
              <a:latin typeface="Arial"/>
            </a:endParaRPr>
          </a:p>
          <a:p>
            <a:pPr>
              <a:lnSpc>
                <a:spcPct val="94000"/>
              </a:lnSpc>
              <a:spcBef>
                <a:spcPts val="828"/>
              </a:spcBef>
              <a:spcAft>
                <a:spcPts val="167"/>
              </a:spcAft>
            </a:pPr>
            <a:endParaRPr lang="en-GB" sz="3309" b="0" strike="noStrike" spc="-1">
              <a:latin typeface="Arial"/>
            </a:endParaRPr>
          </a:p>
          <a:p>
            <a:pPr>
              <a:lnSpc>
                <a:spcPct val="94000"/>
              </a:lnSpc>
              <a:spcBef>
                <a:spcPts val="828"/>
              </a:spcBef>
              <a:spcAft>
                <a:spcPts val="167"/>
              </a:spcAft>
            </a:pPr>
            <a:r>
              <a:rPr lang="en-GB" sz="3309" b="0" strike="noStrike" spc="-1">
                <a:solidFill>
                  <a:srgbClr val="191B0E"/>
                </a:solidFill>
                <a:latin typeface="Franklin Gothic Book"/>
                <a:ea typeface="DejaVu Sans"/>
              </a:rPr>
              <a:t>Chi vuole condivide con tutti</a:t>
            </a:r>
            <a:endParaRPr lang="en-GB" sz="3309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D1D1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1133640" y="254880"/>
            <a:ext cx="7934400" cy="73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1805760" y="416520"/>
            <a:ext cx="6144120" cy="71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89000"/>
              </a:lnSpc>
            </a:pPr>
            <a:r>
              <a:rPr lang="en-GB" sz="4000" b="1" strike="noStrike" spc="-1">
                <a:solidFill>
                  <a:srgbClr val="191B0E"/>
                </a:solidFill>
                <a:latin typeface="Calibri"/>
                <a:ea typeface="DejaVu Sans"/>
              </a:rPr>
              <a:t>Attraversa la frontiera</a:t>
            </a:r>
            <a:endParaRPr lang="en-GB" sz="4000" b="0" strike="noStrike" spc="-1">
              <a:latin typeface="Arial"/>
            </a:endParaRPr>
          </a:p>
        </p:txBody>
      </p:sp>
      <p:pic>
        <p:nvPicPr>
          <p:cNvPr id="90" name="Immagine 3"/>
          <p:cNvPicPr/>
          <p:nvPr/>
        </p:nvPicPr>
        <p:blipFill>
          <a:blip r:embed="rId3"/>
          <a:stretch/>
        </p:blipFill>
        <p:spPr>
          <a:xfrm>
            <a:off x="0" y="1151280"/>
            <a:ext cx="5517360" cy="3592800"/>
          </a:xfrm>
          <a:prstGeom prst="rect">
            <a:avLst/>
          </a:prstGeom>
          <a:ln>
            <a:noFill/>
          </a:ln>
        </p:spPr>
      </p:pic>
      <p:sp>
        <p:nvSpPr>
          <p:cNvPr id="91" name="CustomShape 3"/>
          <p:cNvSpPr/>
          <p:nvPr/>
        </p:nvSpPr>
        <p:spPr>
          <a:xfrm>
            <a:off x="5786280" y="1671480"/>
            <a:ext cx="3835440" cy="301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Cosa ci insegna questa attività sul collaborare insieme e sulla comunicazione efficace?</a:t>
            </a: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D1D1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1133640" y="254880"/>
            <a:ext cx="7934400" cy="481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CustomShape 2"/>
          <p:cNvSpPr/>
          <p:nvPr/>
        </p:nvSpPr>
        <p:spPr>
          <a:xfrm>
            <a:off x="504360" y="749520"/>
            <a:ext cx="3278520" cy="377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4400" b="1" strike="noStrike" spc="-1">
                <a:solidFill>
                  <a:srgbClr val="000000"/>
                </a:solidFill>
                <a:latin typeface="Arial"/>
                <a:ea typeface="DejaVu Sans"/>
              </a:rPr>
              <a:t>Quali sono i bisogni delle persone per vivere?</a:t>
            </a:r>
            <a:endParaRPr lang="en-GB" sz="4400" b="0" strike="noStrike" spc="-1">
              <a:latin typeface="Arial"/>
            </a:endParaRPr>
          </a:p>
        </p:txBody>
      </p:sp>
      <p:pic>
        <p:nvPicPr>
          <p:cNvPr id="94" name="Immagine 1"/>
          <p:cNvPicPr/>
          <p:nvPr/>
        </p:nvPicPr>
        <p:blipFill>
          <a:blip r:embed="rId3"/>
          <a:stretch/>
        </p:blipFill>
        <p:spPr>
          <a:xfrm>
            <a:off x="3785040" y="749520"/>
            <a:ext cx="6293520" cy="352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D1D1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1133640" y="254880"/>
            <a:ext cx="7934400" cy="481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6" name="Immagine 125"/>
          <p:cNvPicPr/>
          <p:nvPr/>
        </p:nvPicPr>
        <p:blipFill>
          <a:blip r:embed="rId3"/>
          <a:stretch/>
        </p:blipFill>
        <p:spPr>
          <a:xfrm>
            <a:off x="0" y="4082040"/>
            <a:ext cx="3234960" cy="1585800"/>
          </a:xfrm>
          <a:prstGeom prst="rect">
            <a:avLst/>
          </a:prstGeom>
          <a:ln>
            <a:noFill/>
          </a:ln>
        </p:spPr>
      </p:pic>
      <p:pic>
        <p:nvPicPr>
          <p:cNvPr id="97" name="Immagine 126"/>
          <p:cNvPicPr/>
          <p:nvPr/>
        </p:nvPicPr>
        <p:blipFill>
          <a:blip r:embed="rId4"/>
          <a:stretch/>
        </p:blipFill>
        <p:spPr>
          <a:xfrm>
            <a:off x="6551280" y="3487680"/>
            <a:ext cx="3526560" cy="2226600"/>
          </a:xfrm>
          <a:prstGeom prst="rect">
            <a:avLst/>
          </a:prstGeom>
          <a:ln>
            <a:noFill/>
          </a:ln>
        </p:spPr>
      </p:pic>
      <p:pic>
        <p:nvPicPr>
          <p:cNvPr id="98" name="Immagine 127"/>
          <p:cNvPicPr/>
          <p:nvPr/>
        </p:nvPicPr>
        <p:blipFill>
          <a:blip r:embed="rId5"/>
          <a:stretch/>
        </p:blipFill>
        <p:spPr>
          <a:xfrm>
            <a:off x="6773760" y="0"/>
            <a:ext cx="3304080" cy="1892520"/>
          </a:xfrm>
          <a:prstGeom prst="rect">
            <a:avLst/>
          </a:prstGeom>
          <a:ln>
            <a:noFill/>
          </a:ln>
        </p:spPr>
      </p:pic>
      <p:pic>
        <p:nvPicPr>
          <p:cNvPr id="99" name="Immagine 128"/>
          <p:cNvPicPr/>
          <p:nvPr/>
        </p:nvPicPr>
        <p:blipFill>
          <a:blip r:embed="rId6"/>
          <a:stretch/>
        </p:blipFill>
        <p:spPr>
          <a:xfrm>
            <a:off x="20160" y="2218680"/>
            <a:ext cx="1909800" cy="2013120"/>
          </a:xfrm>
          <a:prstGeom prst="rect">
            <a:avLst/>
          </a:prstGeom>
          <a:ln>
            <a:noFill/>
          </a:ln>
        </p:spPr>
      </p:pic>
      <p:pic>
        <p:nvPicPr>
          <p:cNvPr id="100" name="Immagine 129"/>
          <p:cNvPicPr/>
          <p:nvPr/>
        </p:nvPicPr>
        <p:blipFill>
          <a:blip r:embed="rId7"/>
          <a:stretch/>
        </p:blipFill>
        <p:spPr>
          <a:xfrm>
            <a:off x="6824520" y="1847880"/>
            <a:ext cx="3253320" cy="1625400"/>
          </a:xfrm>
          <a:prstGeom prst="rect">
            <a:avLst/>
          </a:prstGeom>
          <a:ln>
            <a:noFill/>
          </a:ln>
        </p:spPr>
      </p:pic>
      <p:pic>
        <p:nvPicPr>
          <p:cNvPr id="101" name="Immagine 130"/>
          <p:cNvPicPr/>
          <p:nvPr/>
        </p:nvPicPr>
        <p:blipFill>
          <a:blip r:embed="rId8"/>
          <a:stretch/>
        </p:blipFill>
        <p:spPr>
          <a:xfrm>
            <a:off x="0" y="0"/>
            <a:ext cx="6752160" cy="2428560"/>
          </a:xfrm>
          <a:prstGeom prst="rect">
            <a:avLst/>
          </a:prstGeom>
          <a:ln>
            <a:noFill/>
          </a:ln>
        </p:spPr>
      </p:pic>
      <p:pic>
        <p:nvPicPr>
          <p:cNvPr id="102" name="Immagine 131"/>
          <p:cNvPicPr/>
          <p:nvPr/>
        </p:nvPicPr>
        <p:blipFill>
          <a:blip r:embed="rId9"/>
          <a:stretch/>
        </p:blipFill>
        <p:spPr>
          <a:xfrm>
            <a:off x="6773760" y="2996640"/>
            <a:ext cx="1846800" cy="1456920"/>
          </a:xfrm>
          <a:prstGeom prst="rect">
            <a:avLst/>
          </a:prstGeom>
          <a:ln>
            <a:noFill/>
          </a:ln>
        </p:spPr>
      </p:pic>
      <p:pic>
        <p:nvPicPr>
          <p:cNvPr id="103" name="Immagine 1"/>
          <p:cNvPicPr/>
          <p:nvPr/>
        </p:nvPicPr>
        <p:blipFill>
          <a:blip r:embed="rId10"/>
          <a:stretch/>
        </p:blipFill>
        <p:spPr>
          <a:xfrm>
            <a:off x="1880640" y="1481400"/>
            <a:ext cx="4922280" cy="4186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D1D1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1133640" y="254880"/>
            <a:ext cx="7934400" cy="481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5" name="D-e0hpWAlfQ"/>
          <p:cNvPicPr/>
          <p:nvPr/>
        </p:nvPicPr>
        <p:blipFill>
          <a:blip r:embed="rId3"/>
          <a:stretch/>
        </p:blipFill>
        <p:spPr>
          <a:xfrm>
            <a:off x="1477800" y="254880"/>
            <a:ext cx="7246440" cy="4075200"/>
          </a:xfrm>
          <a:prstGeom prst="rect">
            <a:avLst/>
          </a:prstGeom>
          <a:ln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954720" y="4467240"/>
            <a:ext cx="8292240" cy="101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Cosa ci dice la </a:t>
            </a:r>
            <a:r>
              <a:rPr lang="en-GB" sz="2800" b="1" strike="noStrike" spc="-1">
                <a:solidFill>
                  <a:srgbClr val="BA131A"/>
                </a:solidFill>
                <a:latin typeface="Arial"/>
                <a:ea typeface="DejaVu Sans"/>
              </a:rPr>
              <a:t>Dichiarazione Universale dei Diritti Umani</a:t>
            </a:r>
            <a:r>
              <a:rPr lang="en-GB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?</a:t>
            </a:r>
            <a:endParaRPr lang="en-GB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D1D1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magine 135"/>
          <p:cNvPicPr/>
          <p:nvPr/>
        </p:nvPicPr>
        <p:blipFill>
          <a:blip r:embed="rId3"/>
          <a:stretch/>
        </p:blipFill>
        <p:spPr>
          <a:xfrm>
            <a:off x="1868400" y="1591920"/>
            <a:ext cx="6404040" cy="3794400"/>
          </a:xfrm>
          <a:prstGeom prst="rect">
            <a:avLst/>
          </a:prstGeom>
          <a:ln>
            <a:noFill/>
          </a:ln>
        </p:spPr>
      </p:pic>
      <p:sp>
        <p:nvSpPr>
          <p:cNvPr id="108" name="CustomShape 1"/>
          <p:cNvSpPr/>
          <p:nvPr/>
        </p:nvSpPr>
        <p:spPr>
          <a:xfrm>
            <a:off x="1133640" y="254880"/>
            <a:ext cx="7934400" cy="481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2"/>
          <p:cNvSpPr/>
          <p:nvPr/>
        </p:nvSpPr>
        <p:spPr>
          <a:xfrm>
            <a:off x="1133640" y="254880"/>
            <a:ext cx="8071560" cy="13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3600" b="1" strike="noStrike" spc="-1">
                <a:solidFill>
                  <a:srgbClr val="000000"/>
                </a:solidFill>
                <a:latin typeface="Arial"/>
                <a:ea typeface="DejaVu Sans"/>
              </a:rPr>
              <a:t>Su quali temi si battono i giovani nel mondo oggi?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3883320" y="3359880"/>
            <a:ext cx="2185560" cy="52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BRAINSTORMING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4E5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1133640" y="254880"/>
            <a:ext cx="7934400" cy="481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644400" y="1214280"/>
            <a:ext cx="9051840" cy="42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latin typeface="Bahnschrift"/>
                <a:ea typeface="DejaVu Sans"/>
              </a:rPr>
              <a:t>La COOPERAZIONE ALLO SVILUPPO garantisce il </a:t>
            </a:r>
            <a:r>
              <a:rPr lang="en-GB" sz="2400" b="1" strike="noStrike" spc="-1">
                <a:solidFill>
                  <a:srgbClr val="FF0000"/>
                </a:solidFill>
                <a:latin typeface="Bahnschrift"/>
                <a:ea typeface="DejaVu Sans"/>
              </a:rPr>
              <a:t>rispetto della dignità</a:t>
            </a:r>
            <a:r>
              <a:rPr lang="en-GB" sz="2400" b="1" strike="noStrike" spc="-1">
                <a:solidFill>
                  <a:srgbClr val="000000"/>
                </a:solidFill>
                <a:latin typeface="Bahnschrift"/>
                <a:ea typeface="DejaVu Sans"/>
              </a:rPr>
              <a:t> </a:t>
            </a:r>
            <a:r>
              <a:rPr lang="en-GB" sz="2400" b="0" strike="noStrike" spc="-1">
                <a:solidFill>
                  <a:srgbClr val="000000"/>
                </a:solidFill>
                <a:latin typeface="Bahnschrift"/>
                <a:ea typeface="DejaVu Sans"/>
              </a:rPr>
              <a:t>umana e assicura la </a:t>
            </a:r>
            <a:r>
              <a:rPr lang="en-GB" sz="2400" b="1" strike="noStrike" spc="-1">
                <a:solidFill>
                  <a:srgbClr val="FF0000"/>
                </a:solidFill>
                <a:latin typeface="Bahnschrift"/>
                <a:ea typeface="DejaVu Sans"/>
              </a:rPr>
              <a:t>crescita economica </a:t>
            </a:r>
            <a:r>
              <a:rPr lang="en-GB" sz="2400" b="0" strike="noStrike" spc="-1">
                <a:solidFill>
                  <a:srgbClr val="000000"/>
                </a:solidFill>
                <a:latin typeface="Bahnschrift"/>
                <a:ea typeface="DejaVu Sans"/>
              </a:rPr>
              <a:t>di tutti i popoli. </a:t>
            </a:r>
            <a:endParaRPr lang="en-GB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latin typeface="Bahnschrift"/>
                <a:ea typeface="DejaVu Sans"/>
              </a:rPr>
              <a:t>E’ da intendersi come uno </a:t>
            </a:r>
            <a:r>
              <a:rPr lang="en-GB" sz="2400" b="1" strike="noStrike" spc="-1">
                <a:solidFill>
                  <a:srgbClr val="FF0000"/>
                </a:solidFill>
                <a:latin typeface="Bahnschrift"/>
                <a:ea typeface="DejaVu Sans"/>
              </a:rPr>
              <a:t>scambio tra pari </a:t>
            </a:r>
            <a:r>
              <a:rPr lang="en-GB" sz="2400" b="0" strike="noStrike" spc="-1">
                <a:solidFill>
                  <a:srgbClr val="000000"/>
                </a:solidFill>
                <a:latin typeface="Bahnschrift"/>
                <a:ea typeface="DejaVu Sans"/>
              </a:rPr>
              <a:t>che oltre a far crescere la conoscenza reciproca necessaria a comprendere le reali </a:t>
            </a:r>
            <a:r>
              <a:rPr lang="en-GB" sz="2400" b="1" strike="noStrike" spc="-1">
                <a:solidFill>
                  <a:srgbClr val="FF0000"/>
                </a:solidFill>
                <a:latin typeface="Bahnschrift"/>
                <a:ea typeface="DejaVu Sans"/>
              </a:rPr>
              <a:t>necessità delle comunità </a:t>
            </a:r>
            <a:r>
              <a:rPr lang="en-GB" sz="2400" b="0" strike="noStrike" spc="-1">
                <a:solidFill>
                  <a:srgbClr val="000000"/>
                </a:solidFill>
                <a:latin typeface="Bahnschrift"/>
                <a:ea typeface="DejaVu Sans"/>
              </a:rPr>
              <a:t>locali destinatarie degli interventi, favorisce </a:t>
            </a:r>
            <a:r>
              <a:rPr lang="en-GB" sz="2400" b="1" strike="noStrike" spc="-1">
                <a:solidFill>
                  <a:srgbClr val="FF0000"/>
                </a:solidFill>
                <a:latin typeface="Bahnschrift"/>
                <a:ea typeface="DejaVu Sans"/>
              </a:rPr>
              <a:t>relazioni</a:t>
            </a:r>
            <a:r>
              <a:rPr lang="en-GB" sz="2400" b="0" strike="noStrike" spc="-1">
                <a:solidFill>
                  <a:srgbClr val="FF0000"/>
                </a:solidFill>
                <a:latin typeface="Bahnschrift"/>
                <a:ea typeface="DejaVu Sans"/>
              </a:rPr>
              <a:t> </a:t>
            </a:r>
            <a:r>
              <a:rPr lang="en-GB" sz="2400" b="0" strike="noStrike" spc="-1">
                <a:solidFill>
                  <a:srgbClr val="000000"/>
                </a:solidFill>
                <a:latin typeface="Bahnschrift"/>
                <a:ea typeface="DejaVu Sans"/>
              </a:rPr>
              <a:t>finalizzate ad una </a:t>
            </a:r>
            <a:r>
              <a:rPr lang="en-GB" sz="2400" b="1" strike="noStrike" spc="-1">
                <a:solidFill>
                  <a:srgbClr val="FF0000"/>
                </a:solidFill>
                <a:latin typeface="Bahnschrift"/>
                <a:ea typeface="DejaVu Sans"/>
              </a:rPr>
              <a:t>crescita economica</a:t>
            </a:r>
            <a:r>
              <a:rPr lang="en-GB" sz="2400" b="0" strike="noStrike" spc="-1">
                <a:solidFill>
                  <a:srgbClr val="000000"/>
                </a:solidFill>
                <a:latin typeface="Bahnschrift"/>
                <a:ea typeface="DejaVu Sans"/>
              </a:rPr>
              <a:t>, ma soprattutto </a:t>
            </a:r>
            <a:r>
              <a:rPr lang="en-GB" sz="2400" b="1" strike="noStrike" spc="-1">
                <a:solidFill>
                  <a:srgbClr val="FF0000"/>
                </a:solidFill>
                <a:latin typeface="Bahnschrift"/>
                <a:ea typeface="DejaVu Sans"/>
              </a:rPr>
              <a:t>sociale ed umana</a:t>
            </a:r>
            <a:r>
              <a:rPr lang="en-GB" sz="2400" b="0" strike="noStrike" spc="-1">
                <a:solidFill>
                  <a:srgbClr val="000000"/>
                </a:solidFill>
                <a:latin typeface="Bahnschrift"/>
                <a:ea typeface="DejaVu Sans"/>
              </a:rPr>
              <a:t>, rispettosa dell’</a:t>
            </a:r>
            <a:r>
              <a:rPr lang="en-GB" sz="2400" b="1" strike="noStrike" spc="-1">
                <a:solidFill>
                  <a:srgbClr val="FF0000"/>
                </a:solidFill>
                <a:latin typeface="Bahnschrift"/>
                <a:ea typeface="DejaVu Sans"/>
              </a:rPr>
              <a:t>ambiente</a:t>
            </a:r>
            <a:r>
              <a:rPr lang="en-GB" sz="2400" b="0" strike="noStrike" spc="-1">
                <a:solidFill>
                  <a:srgbClr val="000000"/>
                </a:solidFill>
                <a:latin typeface="Bahnschrift"/>
                <a:ea typeface="DejaVu Sans"/>
              </a:rPr>
              <a:t> e delle diverse </a:t>
            </a:r>
            <a:r>
              <a:rPr lang="en-GB" sz="2400" b="1" strike="noStrike" spc="-1">
                <a:solidFill>
                  <a:srgbClr val="FF0000"/>
                </a:solidFill>
                <a:latin typeface="Bahnschrift"/>
                <a:ea typeface="DejaVu Sans"/>
              </a:rPr>
              <a:t>culture</a:t>
            </a:r>
            <a:r>
              <a:rPr lang="en-GB" sz="2400" b="0" strike="noStrike" spc="-1">
                <a:solidFill>
                  <a:srgbClr val="000000"/>
                </a:solidFill>
                <a:latin typeface="Bahnschrift"/>
                <a:ea typeface="DejaVu Sans"/>
              </a:rPr>
              <a:t> e che sappia </a:t>
            </a:r>
            <a:r>
              <a:rPr lang="en-GB" sz="2400" b="1" strike="noStrike" spc="-1">
                <a:solidFill>
                  <a:srgbClr val="FF0000"/>
                </a:solidFill>
                <a:latin typeface="Bahnschrift"/>
                <a:ea typeface="DejaVu Sans"/>
              </a:rPr>
              <a:t>tutelare i beni comuni </a:t>
            </a:r>
            <a:r>
              <a:rPr lang="en-GB" sz="2400" b="0" strike="noStrike" spc="-1">
                <a:solidFill>
                  <a:srgbClr val="000000"/>
                </a:solidFill>
                <a:latin typeface="Bahnschrift"/>
                <a:ea typeface="DejaVu Sans"/>
              </a:rPr>
              <a:t>come acqua, cibo ed energia, così da assicurare la crescita del benessere delle popolazioni e perseguire la </a:t>
            </a:r>
            <a:r>
              <a:rPr lang="en-GB" sz="2400" b="1" strike="noStrike" spc="-1">
                <a:solidFill>
                  <a:srgbClr val="FF0000"/>
                </a:solidFill>
                <a:latin typeface="Bahnschrift"/>
                <a:ea typeface="DejaVu Sans"/>
              </a:rPr>
              <a:t>pace tra i popoli 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1138680" y="84600"/>
            <a:ext cx="7733160" cy="124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000" b="1" strike="noStrike" spc="-1">
                <a:solidFill>
                  <a:srgbClr val="000000"/>
                </a:solidFill>
                <a:latin typeface="Arial"/>
                <a:ea typeface="DejaVu Sans"/>
              </a:rPr>
              <a:t>Cooperazione allo Sviluppo</a:t>
            </a:r>
            <a:endParaRPr lang="en-GB" sz="4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D1D1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 rot="20952000">
            <a:off x="-5040" y="1062720"/>
            <a:ext cx="6308640" cy="4651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5565A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3"/>
          <p:cNvSpPr/>
          <p:nvPr/>
        </p:nvSpPr>
        <p:spPr>
          <a:xfrm>
            <a:off x="178560" y="-31320"/>
            <a:ext cx="854352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GB" sz="4000" b="1" strike="noStrike" spc="-1">
                <a:solidFill>
                  <a:srgbClr val="000000"/>
                </a:solidFill>
                <a:latin typeface="Arial"/>
                <a:ea typeface="DejaVu Sans"/>
              </a:rPr>
              <a:t>Tipi di Cooperazione allo Sviluppo</a:t>
            </a:r>
            <a:endParaRPr lang="en-GB" sz="4000" b="0" strike="noStrike" spc="-1">
              <a:latin typeface="Arial"/>
            </a:endParaRPr>
          </a:p>
        </p:txBody>
      </p:sp>
      <p:sp>
        <p:nvSpPr>
          <p:cNvPr id="117" name="CustomShape 4"/>
          <p:cNvSpPr/>
          <p:nvPr/>
        </p:nvSpPr>
        <p:spPr>
          <a:xfrm>
            <a:off x="1551600" y="1461600"/>
            <a:ext cx="4061160" cy="65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800" b="0" strike="noStrike" spc="-1" dirty="0">
                <a:solidFill>
                  <a:srgbClr val="FFFFFF"/>
                </a:solidFill>
                <a:latin typeface="Arial"/>
                <a:ea typeface="Microsoft YaHei"/>
              </a:rPr>
              <a:t>Cooperazione </a:t>
            </a:r>
            <a:r>
              <a:rPr lang="en-GB" sz="2800" b="0" strike="noStrike" spc="-1" dirty="0" err="1">
                <a:solidFill>
                  <a:srgbClr val="FFFFFF"/>
                </a:solidFill>
                <a:latin typeface="Arial"/>
                <a:ea typeface="Microsoft YaHei"/>
              </a:rPr>
              <a:t>attraverso</a:t>
            </a:r>
            <a:r>
              <a:rPr lang="en-GB" sz="2800" b="0" strike="noStrike" spc="-1" dirty="0">
                <a:solidFill>
                  <a:srgbClr val="FFFFFF"/>
                </a:solidFill>
                <a:latin typeface="Arial"/>
                <a:ea typeface="Microsoft YaHei"/>
              </a:rPr>
              <a:t> </a:t>
            </a:r>
            <a:r>
              <a:rPr lang="en-GB" sz="2800" b="1" strike="noStrike" spc="-1" dirty="0" err="1">
                <a:solidFill>
                  <a:srgbClr val="FFFFFF"/>
                </a:solidFill>
                <a:latin typeface="Arial"/>
                <a:ea typeface="Microsoft YaHei"/>
              </a:rPr>
              <a:t>aiuti</a:t>
            </a:r>
            <a:r>
              <a:rPr lang="en-GB" sz="2800" b="1" strike="noStrike" spc="-1" dirty="0">
                <a:solidFill>
                  <a:srgbClr val="FFFFFF"/>
                </a:solidFill>
                <a:latin typeface="Arial"/>
                <a:ea typeface="Microsoft YaHei"/>
              </a:rPr>
              <a:t> </a:t>
            </a:r>
            <a:r>
              <a:rPr lang="en-GB" sz="2800" b="1" strike="noStrike" spc="-1" dirty="0" err="1">
                <a:solidFill>
                  <a:srgbClr val="FFFFFF"/>
                </a:solidFill>
                <a:latin typeface="Arial"/>
                <a:ea typeface="Microsoft YaHei"/>
              </a:rPr>
              <a:t>finanziari</a:t>
            </a:r>
            <a:r>
              <a:rPr lang="en-GB" sz="2800" b="1" strike="noStrike" spc="-1" dirty="0">
                <a:solidFill>
                  <a:srgbClr val="FFFFFF"/>
                </a:solidFill>
                <a:latin typeface="Arial"/>
                <a:ea typeface="Microsoft YaHei"/>
              </a:rPr>
              <a:t> o in </a:t>
            </a:r>
            <a:r>
              <a:rPr lang="en-GB" sz="2800" b="1" strike="noStrike" spc="-1" dirty="0" err="1">
                <a:solidFill>
                  <a:srgbClr val="FFFFFF"/>
                </a:solidFill>
                <a:latin typeface="Arial"/>
                <a:ea typeface="Microsoft YaHei"/>
              </a:rPr>
              <a:t>natura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118" name="CustomShape 5"/>
          <p:cNvSpPr/>
          <p:nvPr/>
        </p:nvSpPr>
        <p:spPr>
          <a:xfrm>
            <a:off x="2662989" y="2870146"/>
            <a:ext cx="658911" cy="759734"/>
          </a:xfrm>
          <a:custGeom>
            <a:avLst/>
            <a:gdLst/>
            <a:ahLst/>
            <a:cxnLst/>
            <a:rect l="l" t="t" r="r" b="b"/>
            <a:pathLst>
              <a:path w="769" h="4740">
                <a:moveTo>
                  <a:pt x="192" y="0"/>
                </a:moveTo>
                <a:lnTo>
                  <a:pt x="192" y="3554"/>
                </a:lnTo>
                <a:lnTo>
                  <a:pt x="0" y="3554"/>
                </a:lnTo>
                <a:lnTo>
                  <a:pt x="384" y="4739"/>
                </a:lnTo>
                <a:lnTo>
                  <a:pt x="768" y="3554"/>
                </a:lnTo>
                <a:lnTo>
                  <a:pt x="576" y="3554"/>
                </a:lnTo>
                <a:lnTo>
                  <a:pt x="576" y="0"/>
                </a:lnTo>
                <a:lnTo>
                  <a:pt x="192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7"/>
          <p:cNvSpPr/>
          <p:nvPr/>
        </p:nvSpPr>
        <p:spPr>
          <a:xfrm>
            <a:off x="834840" y="3360094"/>
            <a:ext cx="4593960" cy="13184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0" strike="noStrike" spc="-1" dirty="0" err="1">
                <a:solidFill>
                  <a:srgbClr val="FFFFFF"/>
                </a:solidFill>
                <a:latin typeface="Arial"/>
                <a:ea typeface="Microsoft YaHei"/>
              </a:rPr>
              <a:t>Aiuti</a:t>
            </a:r>
            <a:r>
              <a:rPr lang="en-GB" sz="2000" b="0" strike="noStrike" spc="-1" dirty="0">
                <a:solidFill>
                  <a:srgbClr val="FFFFFF"/>
                </a:solidFill>
                <a:latin typeface="Arial"/>
                <a:ea typeface="Microsoft YaHei"/>
              </a:rPr>
              <a:t> </a:t>
            </a:r>
            <a:r>
              <a:rPr lang="en-GB" sz="2000" b="0" strike="noStrike" spc="-1" dirty="0" err="1">
                <a:solidFill>
                  <a:srgbClr val="FFFFFF"/>
                </a:solidFill>
                <a:latin typeface="Arial"/>
                <a:ea typeface="Microsoft YaHei"/>
              </a:rPr>
              <a:t>alimentari</a:t>
            </a:r>
            <a:r>
              <a:rPr lang="en-GB" sz="2000" b="0" strike="noStrike" spc="-1" dirty="0">
                <a:solidFill>
                  <a:srgbClr val="FFFFFF"/>
                </a:solidFill>
                <a:latin typeface="Arial"/>
                <a:ea typeface="Microsoft YaHei"/>
              </a:rPr>
              <a:t>, </a:t>
            </a:r>
            <a:r>
              <a:rPr lang="en-GB" sz="2000" b="0" strike="noStrike" spc="-1" dirty="0" err="1">
                <a:solidFill>
                  <a:srgbClr val="FFFFFF"/>
                </a:solidFill>
                <a:latin typeface="Arial"/>
                <a:ea typeface="Microsoft YaHei"/>
              </a:rPr>
              <a:t>finanziamenti</a:t>
            </a:r>
            <a:r>
              <a:rPr lang="en-GB" sz="2000" b="0" strike="noStrike" spc="-1" dirty="0">
                <a:solidFill>
                  <a:srgbClr val="FFFFFF"/>
                </a:solidFill>
                <a:latin typeface="Arial"/>
                <a:ea typeface="Microsoft YaHei"/>
              </a:rPr>
              <a:t>, </a:t>
            </a:r>
            <a:r>
              <a:rPr lang="en-GB" sz="2000" b="0" strike="noStrike" spc="-1" dirty="0" err="1">
                <a:solidFill>
                  <a:srgbClr val="FFFFFF"/>
                </a:solidFill>
                <a:latin typeface="Arial"/>
                <a:ea typeface="Microsoft YaHei"/>
              </a:rPr>
              <a:t>investimenti</a:t>
            </a:r>
            <a:r>
              <a:rPr lang="en-GB" sz="2000" b="0" strike="noStrike" spc="-1" dirty="0">
                <a:solidFill>
                  <a:srgbClr val="FFFFFF"/>
                </a:solidFill>
                <a:latin typeface="Arial"/>
                <a:ea typeface="Microsoft YaHei"/>
              </a:rPr>
              <a:t> </a:t>
            </a:r>
            <a:r>
              <a:rPr lang="en-GB" sz="2000" b="0" strike="noStrike" spc="-1" dirty="0" err="1">
                <a:solidFill>
                  <a:srgbClr val="FFFFFF"/>
                </a:solidFill>
                <a:latin typeface="Arial"/>
                <a:ea typeface="Microsoft YaHei"/>
              </a:rPr>
              <a:t>nei</a:t>
            </a:r>
            <a:r>
              <a:rPr lang="en-GB" sz="2000" b="0" strike="noStrike" spc="-1" dirty="0">
                <a:solidFill>
                  <a:srgbClr val="FFFFFF"/>
                </a:solidFill>
                <a:latin typeface="Arial"/>
                <a:ea typeface="Microsoft YaHei"/>
              </a:rPr>
              <a:t> </a:t>
            </a:r>
            <a:r>
              <a:rPr lang="en-GB" sz="2000" b="0" strike="noStrike" spc="-1" dirty="0" err="1">
                <a:solidFill>
                  <a:srgbClr val="FFFFFF"/>
                </a:solidFill>
                <a:latin typeface="Arial"/>
                <a:ea typeface="Microsoft YaHei"/>
              </a:rPr>
              <a:t>paesi</a:t>
            </a:r>
            <a:r>
              <a:rPr lang="en-GB" sz="2000" b="0" strike="noStrike" spc="-1" dirty="0">
                <a:solidFill>
                  <a:srgbClr val="FFFFFF"/>
                </a:solidFill>
                <a:latin typeface="Arial"/>
                <a:ea typeface="Microsoft YaHei"/>
              </a:rPr>
              <a:t> e </a:t>
            </a:r>
            <a:r>
              <a:rPr lang="en-GB" sz="2000" b="0" strike="noStrike" spc="-1" dirty="0" err="1">
                <a:solidFill>
                  <a:srgbClr val="FFFFFF"/>
                </a:solidFill>
                <a:latin typeface="Arial"/>
                <a:ea typeface="Microsoft YaHei"/>
              </a:rPr>
              <a:t>progetti</a:t>
            </a:r>
            <a:r>
              <a:rPr lang="en-GB" sz="2000" b="0" strike="noStrike" spc="-1" dirty="0">
                <a:solidFill>
                  <a:srgbClr val="FFFFFF"/>
                </a:solidFill>
                <a:latin typeface="Arial"/>
                <a:ea typeface="Microsoft YaHei"/>
              </a:rPr>
              <a:t> </a:t>
            </a:r>
            <a:r>
              <a:rPr lang="en-GB" sz="2000" b="0" strike="noStrike" spc="-1" dirty="0" err="1">
                <a:solidFill>
                  <a:srgbClr val="FFFFFF"/>
                </a:solidFill>
                <a:latin typeface="Arial"/>
                <a:ea typeface="Microsoft YaHei"/>
              </a:rPr>
              <a:t>nei</a:t>
            </a:r>
            <a:r>
              <a:rPr lang="en-GB" sz="2000" b="0" strike="noStrike" spc="-1" dirty="0">
                <a:solidFill>
                  <a:srgbClr val="FFFFFF"/>
                </a:solidFill>
                <a:latin typeface="Arial"/>
                <a:ea typeface="Microsoft YaHei"/>
              </a:rPr>
              <a:t> </a:t>
            </a:r>
            <a:r>
              <a:rPr lang="en-GB" sz="2000" b="0" strike="noStrike" spc="-1" dirty="0" err="1">
                <a:solidFill>
                  <a:srgbClr val="FFFFFF"/>
                </a:solidFill>
                <a:latin typeface="Arial"/>
                <a:ea typeface="Microsoft YaHei"/>
              </a:rPr>
              <a:t>paesi</a:t>
            </a:r>
            <a:r>
              <a:rPr lang="en-GB" sz="2000" b="0" strike="noStrike" spc="-1" dirty="0">
                <a:solidFill>
                  <a:srgbClr val="FFFFFF"/>
                </a:solidFill>
                <a:latin typeface="Arial"/>
                <a:ea typeface="Microsoft YaHei"/>
              </a:rPr>
              <a:t> per:</a:t>
            </a: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1" strike="noStrike" spc="-1" dirty="0">
                <a:solidFill>
                  <a:srgbClr val="FFFFFF"/>
                </a:solidFill>
                <a:latin typeface="Arial"/>
                <a:ea typeface="Microsoft YaHei"/>
              </a:rPr>
              <a:t>- </a:t>
            </a:r>
            <a:r>
              <a:rPr lang="en-GB" sz="2000" b="1" strike="noStrike" spc="-1" dirty="0" err="1">
                <a:solidFill>
                  <a:srgbClr val="FFFFFF"/>
                </a:solidFill>
                <a:latin typeface="Arial"/>
                <a:ea typeface="Microsoft YaHei"/>
              </a:rPr>
              <a:t>sostegno</a:t>
            </a:r>
            <a:r>
              <a:rPr lang="en-GB" sz="2000" b="1" strike="noStrike" spc="-1" dirty="0">
                <a:solidFill>
                  <a:srgbClr val="FFFFFF"/>
                </a:solidFill>
                <a:latin typeface="Arial"/>
                <a:ea typeface="Microsoft YaHei"/>
              </a:rPr>
              <a:t> a </a:t>
            </a:r>
            <a:r>
              <a:rPr lang="en-GB" sz="2000" b="1" strike="noStrike" spc="-1" dirty="0" err="1">
                <a:solidFill>
                  <a:srgbClr val="FFFFFF"/>
                </a:solidFill>
                <a:latin typeface="Arial"/>
                <a:ea typeface="Microsoft YaHei"/>
              </a:rPr>
              <a:t>distanza</a:t>
            </a:r>
            <a:r>
              <a:rPr lang="en-GB" sz="2000" b="1" strike="noStrike" spc="-1" dirty="0">
                <a:solidFill>
                  <a:srgbClr val="FFFFFF"/>
                </a:solidFill>
                <a:latin typeface="Arial"/>
                <a:ea typeface="Microsoft YaHei"/>
              </a:rPr>
              <a:t>, </a:t>
            </a: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1" strike="noStrike" spc="-1" dirty="0">
                <a:solidFill>
                  <a:srgbClr val="FFFFFF"/>
                </a:solidFill>
                <a:latin typeface="Arial"/>
                <a:ea typeface="Microsoft YaHei"/>
              </a:rPr>
              <a:t>- </a:t>
            </a:r>
            <a:r>
              <a:rPr lang="en-GB" sz="2000" b="1" strike="noStrike" spc="-1" dirty="0" err="1">
                <a:solidFill>
                  <a:srgbClr val="FFFFFF"/>
                </a:solidFill>
                <a:latin typeface="Arial"/>
                <a:ea typeface="Microsoft YaHei"/>
              </a:rPr>
              <a:t>costruzione</a:t>
            </a:r>
            <a:r>
              <a:rPr lang="en-GB" sz="2000" b="1" strike="noStrike" spc="-1" dirty="0">
                <a:solidFill>
                  <a:srgbClr val="FFFFFF"/>
                </a:solidFill>
                <a:latin typeface="Arial"/>
                <a:ea typeface="Microsoft YaHei"/>
              </a:rPr>
              <a:t> di </a:t>
            </a:r>
            <a:r>
              <a:rPr lang="en-GB" sz="2000" b="1" strike="noStrike" spc="-1" dirty="0" err="1">
                <a:solidFill>
                  <a:srgbClr val="FFFFFF"/>
                </a:solidFill>
                <a:latin typeface="Arial"/>
                <a:ea typeface="Microsoft YaHei"/>
              </a:rPr>
              <a:t>edifici</a:t>
            </a:r>
            <a:r>
              <a:rPr lang="en-GB" sz="2000" b="1" strike="noStrike" spc="-1" dirty="0">
                <a:solidFill>
                  <a:srgbClr val="FFFFFF"/>
                </a:solidFill>
                <a:latin typeface="Arial"/>
                <a:ea typeface="Microsoft YaHei"/>
              </a:rPr>
              <a:t>,</a:t>
            </a: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1" strike="noStrike" spc="-1" dirty="0">
                <a:solidFill>
                  <a:srgbClr val="FFFFFF"/>
                </a:solidFill>
                <a:latin typeface="Arial"/>
                <a:ea typeface="Microsoft YaHei"/>
              </a:rPr>
              <a:t> - </a:t>
            </a:r>
            <a:r>
              <a:rPr lang="en-GB" sz="2000" b="1" strike="noStrike" spc="-1" dirty="0" err="1">
                <a:solidFill>
                  <a:srgbClr val="FFFFFF"/>
                </a:solidFill>
                <a:latin typeface="Arial"/>
                <a:ea typeface="Microsoft YaHei"/>
              </a:rPr>
              <a:t>microcredito</a:t>
            </a:r>
            <a:r>
              <a:rPr lang="en-GB" sz="2000" b="1" strike="noStrike" spc="-1" dirty="0">
                <a:solidFill>
                  <a:srgbClr val="FFFFFF"/>
                </a:solidFill>
                <a:latin typeface="Arial"/>
                <a:ea typeface="Microsoft YaHei"/>
              </a:rPr>
              <a:t> </a:t>
            </a:r>
            <a:r>
              <a:rPr lang="en-GB" sz="2000" b="1" strike="noStrike" spc="-1" dirty="0" err="1">
                <a:solidFill>
                  <a:srgbClr val="FFFFFF"/>
                </a:solidFill>
                <a:latin typeface="Arial"/>
                <a:ea typeface="Microsoft YaHei"/>
              </a:rPr>
              <a:t>ecc</a:t>
            </a:r>
            <a:r>
              <a:rPr lang="en-GB" sz="2000" b="1" strike="noStrike" spc="-1" dirty="0">
                <a:solidFill>
                  <a:srgbClr val="FFFFFF"/>
                </a:solidFill>
                <a:latin typeface="Arial"/>
                <a:ea typeface="Microsoft YaHei"/>
              </a:rPr>
              <a:t>. </a:t>
            </a: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</p:txBody>
      </p:sp>
      <p:pic>
        <p:nvPicPr>
          <p:cNvPr id="121" name="r7NV0whQkrE"/>
          <p:cNvPicPr/>
          <p:nvPr/>
        </p:nvPicPr>
        <p:blipFill>
          <a:blip r:embed="rId3"/>
          <a:stretch/>
        </p:blipFill>
        <p:spPr>
          <a:xfrm>
            <a:off x="6477120" y="1471320"/>
            <a:ext cx="3606480" cy="2027880"/>
          </a:xfrm>
          <a:prstGeom prst="rect">
            <a:avLst/>
          </a:prstGeom>
          <a:ln>
            <a:noFill/>
          </a:ln>
        </p:spPr>
      </p:pic>
      <p:sp>
        <p:nvSpPr>
          <p:cNvPr id="122" name="CustomShape 8"/>
          <p:cNvSpPr/>
          <p:nvPr/>
        </p:nvSpPr>
        <p:spPr>
          <a:xfrm>
            <a:off x="6477120" y="3629880"/>
            <a:ext cx="3546000" cy="91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Oxfam's work empowering women pineapple entrepreneurs in Rwanda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D1D1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1133640" y="254880"/>
            <a:ext cx="7934400" cy="481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2"/>
          <p:cNvSpPr/>
          <p:nvPr/>
        </p:nvSpPr>
        <p:spPr>
          <a:xfrm rot="273000">
            <a:off x="-44640" y="55800"/>
            <a:ext cx="8202960" cy="5511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FFDAA2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3"/>
          <p:cNvSpPr/>
          <p:nvPr/>
        </p:nvSpPr>
        <p:spPr>
          <a:xfrm>
            <a:off x="1494540" y="169654"/>
            <a:ext cx="4703040" cy="71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Cooperazione </a:t>
            </a:r>
            <a:r>
              <a:rPr lang="en-GB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attraverso</a:t>
            </a:r>
            <a:r>
              <a:rPr lang="en-GB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GB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sostegno</a:t>
            </a:r>
            <a:r>
              <a:rPr lang="en-GB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GB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nello</a:t>
            </a:r>
            <a:r>
              <a:rPr lang="en-GB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GB" sz="2800" b="1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sviluppo</a:t>
            </a:r>
            <a:r>
              <a:rPr lang="en-GB" sz="2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GB" sz="2800" b="1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delle</a:t>
            </a:r>
            <a:r>
              <a:rPr lang="en-GB" sz="2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GB" sz="2800" b="1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competenze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126" name="CustomShape 4"/>
          <p:cNvSpPr/>
          <p:nvPr/>
        </p:nvSpPr>
        <p:spPr>
          <a:xfrm rot="30600">
            <a:off x="3387366" y="1509549"/>
            <a:ext cx="697428" cy="491880"/>
          </a:xfrm>
          <a:custGeom>
            <a:avLst/>
            <a:gdLst/>
            <a:ahLst/>
            <a:cxnLst/>
            <a:rect l="l" t="t" r="r" b="b"/>
            <a:pathLst>
              <a:path w="770" h="1220">
                <a:moveTo>
                  <a:pt x="191" y="1"/>
                </a:moveTo>
                <a:lnTo>
                  <a:pt x="192" y="914"/>
                </a:lnTo>
                <a:lnTo>
                  <a:pt x="0" y="915"/>
                </a:lnTo>
                <a:lnTo>
                  <a:pt x="384" y="1219"/>
                </a:lnTo>
                <a:lnTo>
                  <a:pt x="769" y="914"/>
                </a:lnTo>
                <a:lnTo>
                  <a:pt x="576" y="913"/>
                </a:lnTo>
                <a:lnTo>
                  <a:pt x="575" y="0"/>
                </a:lnTo>
                <a:lnTo>
                  <a:pt x="191" y="1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5"/>
          <p:cNvSpPr/>
          <p:nvPr/>
        </p:nvSpPr>
        <p:spPr>
          <a:xfrm>
            <a:off x="1133640" y="2027880"/>
            <a:ext cx="5424840" cy="30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Coollaborazione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tra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Istituti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Universitari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,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Centri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di ricerca,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Regioni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o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Provincie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, </a:t>
            </a: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Progetti di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sostegno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allo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sviluppo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delle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competenze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,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dell’imprenditoria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della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generazione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di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reddito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: </a:t>
            </a: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	-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progetti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di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formazione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professionale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,</a:t>
            </a: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	-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messa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in rete di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professionisti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a </a:t>
            </a:r>
            <a:r>
              <a:rPr lang="en-GB" sz="1800" b="0" strike="noStrike" spc="-1" dirty="0" err="1" smtClean="0">
                <a:solidFill>
                  <a:srgbClr val="000000"/>
                </a:solidFill>
                <a:latin typeface="Arial"/>
                <a:ea typeface="Microsoft YaHei"/>
              </a:rPr>
              <a:t>livello</a:t>
            </a:r>
            <a:r>
              <a:rPr lang="en-GB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GB" spc="-1" dirty="0" smtClean="0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lang="en-GB" sz="1800" b="0" strike="noStrike" spc="-1" dirty="0" smtClean="0">
                <a:solidFill>
                  <a:srgbClr val="000000"/>
                </a:solidFill>
                <a:latin typeface="Arial"/>
                <a:ea typeface="Microsoft YaHei"/>
              </a:rPr>
              <a:t>internazionale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,</a:t>
            </a:r>
            <a:r>
              <a:rPr lang="en-GB" sz="1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	-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scambi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internazionali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per </a:t>
            </a:r>
            <a:r>
              <a:rPr lang="en-GB" sz="1800" b="0" strike="noStrike" spc="-1" dirty="0" err="1" smtClean="0">
                <a:solidFill>
                  <a:srgbClr val="000000"/>
                </a:solidFill>
                <a:latin typeface="Arial"/>
                <a:ea typeface="Microsoft YaHei"/>
              </a:rPr>
              <a:t>accrescimento</a:t>
            </a:r>
            <a:r>
              <a:rPr lang="en-GB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GB" spc="-1" dirty="0" smtClean="0">
                <a:solidFill>
                  <a:srgbClr val="000000"/>
                </a:solidFill>
                <a:latin typeface="Arial"/>
                <a:ea typeface="Microsoft YaHei"/>
              </a:rPr>
              <a:t>        	</a:t>
            </a:r>
            <a:r>
              <a:rPr lang="en-GB" sz="1800" b="0" strike="noStrike" spc="-1" dirty="0" smtClean="0">
                <a:solidFill>
                  <a:srgbClr val="000000"/>
                </a:solidFill>
                <a:latin typeface="Arial"/>
                <a:ea typeface="Microsoft YaHei"/>
              </a:rPr>
              <a:t>di </a:t>
            </a:r>
            <a:r>
              <a:rPr lang="en-GB" sz="1800" b="0" strike="noStrike" spc="-1" dirty="0" err="1" smtClean="0">
                <a:solidFill>
                  <a:srgbClr val="000000"/>
                </a:solidFill>
                <a:latin typeface="Arial"/>
                <a:ea typeface="Microsoft YaHei"/>
              </a:rPr>
              <a:t>competenze</a:t>
            </a:r>
            <a:r>
              <a:rPr lang="en-GB" sz="1800" b="0" strike="noStrike" spc="-1" dirty="0" smtClean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ecc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.</a:t>
            </a:r>
            <a:endParaRPr lang="en-GB" sz="1800" b="0" strike="noStrike" spc="-1" dirty="0">
              <a:latin typeface="Arial"/>
            </a:endParaRPr>
          </a:p>
        </p:txBody>
      </p:sp>
      <p:pic>
        <p:nvPicPr>
          <p:cNvPr id="128" name="eUZCW1QhmT8"/>
          <p:cNvPicPr/>
          <p:nvPr/>
        </p:nvPicPr>
        <p:blipFill>
          <a:blip r:embed="rId3"/>
          <a:stretch/>
        </p:blipFill>
        <p:spPr>
          <a:xfrm>
            <a:off x="6485400" y="0"/>
            <a:ext cx="3606480" cy="2027880"/>
          </a:xfrm>
          <a:prstGeom prst="rect">
            <a:avLst/>
          </a:prstGeom>
          <a:ln>
            <a:noFill/>
          </a:ln>
        </p:spPr>
      </p:pic>
      <p:sp>
        <p:nvSpPr>
          <p:cNvPr id="129" name="CustomShape 6"/>
          <p:cNvSpPr/>
          <p:nvPr/>
        </p:nvSpPr>
        <p:spPr>
          <a:xfrm>
            <a:off x="7585200" y="2066040"/>
            <a:ext cx="2493360" cy="91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E-Motive A Unique Learning Approach - How does it work? 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1343</Words>
  <Application>Microsoft Office PowerPoint</Application>
  <PresentationFormat>Personalizzato</PresentationFormat>
  <Paragraphs>170</Paragraphs>
  <Slides>14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29" baseType="lpstr">
      <vt:lpstr>Microsoft YaHei</vt:lpstr>
      <vt:lpstr>Arial</vt:lpstr>
      <vt:lpstr>Arial Black</vt:lpstr>
      <vt:lpstr>Bahnschrift</vt:lpstr>
      <vt:lpstr>Calibri</vt:lpstr>
      <vt:lpstr>Calibri  </vt:lpstr>
      <vt:lpstr>DejaVu Sans</vt:lpstr>
      <vt:lpstr>Eras Bold ITC</vt:lpstr>
      <vt:lpstr>Franklin Gothic Book</vt:lpstr>
      <vt:lpstr>Liberation Sans;Arial</vt:lpstr>
      <vt:lpstr>Symbol</vt:lpstr>
      <vt:lpstr>Times New Roman</vt:lpstr>
      <vt:lpstr>Wingdings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Federica Cicala</dc:creator>
  <dc:description/>
  <cp:lastModifiedBy>Federica Cicala</cp:lastModifiedBy>
  <cp:revision>33</cp:revision>
  <dcterms:created xsi:type="dcterms:W3CDTF">2018-10-22T12:46:41Z</dcterms:created>
  <dcterms:modified xsi:type="dcterms:W3CDTF">2019-06-21T10:52:51Z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11</vt:i4>
  </property>
  <property fmtid="{D5CDD505-2E9C-101B-9397-08002B2CF9AE}" pid="8" name="PresentationFormat">
    <vt:lpwstr>Personalizzato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