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inimized">
    <p:restoredLeft sz="15620"/>
    <p:restoredTop sz="54795" autoAdjust="0"/>
  </p:normalViewPr>
  <p:slideViewPr>
    <p:cSldViewPr>
      <p:cViewPr varScale="1">
        <p:scale>
          <a:sx n="20" d="100"/>
          <a:sy n="20" d="100"/>
        </p:scale>
        <p:origin x="1092" y="1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F6D46-E4E1-4EEB-8EA6-8CAC31E1BA1D}" type="datetimeFigureOut">
              <a:rPr lang="en-GB" smtClean="0"/>
              <a:pPr/>
              <a:t>23/03/2018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335DA-109E-4DD2-9AE2-9343AEC4229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67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L1WhsU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900" noProof="0" dirty="0"/>
              <a:t>Buon</a:t>
            </a:r>
            <a:r>
              <a:rPr lang="it-IT" sz="900" baseline="0" noProof="0" dirty="0"/>
              <a:t>giorno</a:t>
            </a:r>
            <a:r>
              <a:rPr lang="it-IT" sz="900" noProof="0" dirty="0"/>
              <a:t>.</a:t>
            </a:r>
          </a:p>
          <a:p>
            <a:endParaRPr lang="it-IT" sz="900" noProof="0" dirty="0"/>
          </a:p>
          <a:p>
            <a:r>
              <a:rPr lang="it-IT" sz="900" noProof="0" dirty="0"/>
              <a:t>All’alba di una</a:t>
            </a:r>
            <a:r>
              <a:rPr lang="it-IT" sz="900" baseline="0" noProof="0" dirty="0"/>
              <a:t> mattina</a:t>
            </a:r>
            <a:r>
              <a:rPr lang="it-IT" sz="900" noProof="0" dirty="0"/>
              <a:t> </a:t>
            </a:r>
            <a:r>
              <a:rPr lang="it-IT" sz="900" noProof="0" dirty="0" smtClean="0"/>
              <a:t>del</a:t>
            </a:r>
            <a:r>
              <a:rPr lang="it-IT" sz="900" baseline="0" noProof="0" dirty="0" smtClean="0"/>
              <a:t> </a:t>
            </a:r>
            <a:r>
              <a:rPr lang="it-IT" sz="900" noProof="0" dirty="0" smtClean="0"/>
              <a:t>2016, </a:t>
            </a:r>
            <a:r>
              <a:rPr lang="it-IT" sz="900" noProof="0" dirty="0"/>
              <a:t>questo gommone con circa</a:t>
            </a:r>
            <a:r>
              <a:rPr lang="it-IT" sz="900" baseline="0" noProof="0" dirty="0"/>
              <a:t> 50 persone a bordo in fuga dalla guerra e povertà è arrivato a Lesbo, in Grecia, dalla Turchia. Dopo aver pagato i trafficanti di uomini circa 1000€ a persona (800€ per i maggiori di 60 anni o con maltempo), queste persone e molte altre hanno rischiato la propria vita in un viaggio pericoloso senza garanzie. Sprovvisti di dotazioni di sicurezza appropriate, sono partiti senza sapere come navigare, spesso di notte e con il maltempo. Alcuni sono abbastanza fortunati da sbarcare su spiagge dove gruppi di volontari da tutta Europa li aspettano, mentre altri arrivano su scogliere inospitali e vuote. Nel 2015 più di 4.000 persone sono annegate facendo questo viaggio. In tutto, nel 2015, circa 1 milione di persone sono arrivate in Europa dal mare come i</a:t>
            </a:r>
            <a:r>
              <a:rPr lang="it-IT" sz="900" b="0" i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questa foto.</a:t>
            </a:r>
            <a:endParaRPr lang="it-IT" sz="900" b="0" i="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900" b="0" i="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900" b="1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Domanda</a:t>
            </a:r>
            <a:r>
              <a:rPr lang="it-IT" sz="900" b="1" i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riflessione</a:t>
            </a:r>
            <a:r>
              <a:rPr lang="it-IT" sz="900" b="1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Cosa pensate che porti queste persone a pagare una somma di denaro così grande e </a:t>
            </a:r>
            <a:r>
              <a:rPr lang="it-IT" sz="900" b="1" i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rischiare </a:t>
            </a:r>
            <a:r>
              <a:rPr lang="it-IT" sz="900" b="1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propria vita per scappare dal proprio Paese?</a:t>
            </a:r>
          </a:p>
          <a:p>
            <a:endParaRPr lang="it-IT" sz="900" noProof="0" dirty="0"/>
          </a:p>
          <a:p>
            <a:r>
              <a:rPr lang="it-IT" sz="900" noProof="0" dirty="0"/>
              <a:t>Foto: Pablo Tosco/</a:t>
            </a:r>
            <a:r>
              <a:rPr lang="it-IT" sz="900" noProof="0" dirty="0" err="1"/>
              <a:t>Oxfam</a:t>
            </a:r>
            <a:endParaRPr lang="it-IT" sz="9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335DA-109E-4DD2-9AE2-9343AEC4229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408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noProof="0" dirty="0"/>
              <a:t>Grazie</a:t>
            </a:r>
            <a:r>
              <a:rPr lang="it-IT" baseline="0" noProof="0" dirty="0"/>
              <a:t> per la </a:t>
            </a:r>
            <a:r>
              <a:rPr lang="it-IT" baseline="0" noProof="0"/>
              <a:t>vostra attenzione</a:t>
            </a:r>
            <a:r>
              <a:rPr lang="it-IT" noProof="0"/>
              <a:t>.</a:t>
            </a:r>
            <a:endParaRPr lang="it-IT" noProof="0" dirty="0"/>
          </a:p>
          <a:p>
            <a:endParaRPr lang="it-IT" noProof="0" dirty="0"/>
          </a:p>
          <a:p>
            <a:r>
              <a:rPr lang="it-IT" noProof="0" dirty="0"/>
              <a:t>Foto: Chris </a:t>
            </a:r>
            <a:r>
              <a:rPr lang="it-IT" noProof="0" dirty="0" err="1"/>
              <a:t>O’Donovon</a:t>
            </a:r>
            <a:r>
              <a:rPr lang="it-IT" noProof="0" dirty="0"/>
              <a:t>/</a:t>
            </a:r>
            <a:r>
              <a:rPr lang="it-IT" noProof="0" dirty="0" err="1"/>
              <a:t>Oxfam</a:t>
            </a:r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335DA-109E-4DD2-9AE2-9343AEC4229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04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noProof="0" dirty="0"/>
              <a:t>Attraverso la storia, le persone sono state costrette a fuggire dalle violenze e dai conflitti. Tuttavia come misuriamo quanto è grave</a:t>
            </a:r>
            <a:r>
              <a:rPr lang="it-IT" baseline="0" noProof="0" dirty="0"/>
              <a:t> un conflitto?</a:t>
            </a:r>
            <a:r>
              <a:rPr lang="it-IT" noProof="0" dirty="0"/>
              <a:t> </a:t>
            </a:r>
            <a:r>
              <a:rPr lang="it-IT" b="1" baseline="0" noProof="0" dirty="0"/>
              <a:t>(Chiedi dei pareri)</a:t>
            </a:r>
          </a:p>
          <a:p>
            <a:endParaRPr lang="it-IT" baseline="0" noProof="0" dirty="0"/>
          </a:p>
          <a:p>
            <a:r>
              <a:rPr lang="it-IT" baseline="0" noProof="0" dirty="0"/>
              <a:t>Ci sono molti modi per misurare un conflitto. Il principale (ma non sempre il più utile) è quello di contare il numero di morti.</a:t>
            </a:r>
          </a:p>
          <a:p>
            <a:endParaRPr lang="it-IT" baseline="0" noProof="0" dirty="0"/>
          </a:p>
          <a:p>
            <a:r>
              <a:rPr lang="it-IT" baseline="0" noProof="0" dirty="0"/>
              <a:t>Un altro modo per misurare un conflitto è quello di contare il numero delle persone costrette a </a:t>
            </a:r>
            <a:r>
              <a:rPr lang="it-IT" baseline="0" noProof="0" dirty="0" smtClean="0"/>
              <a:t>fuggire di casa. </a:t>
            </a:r>
            <a:r>
              <a:rPr lang="it-IT" baseline="0" noProof="0" dirty="0"/>
              <a:t>Invece di contare il numero dei morti, viene contato il numero dei sopravvissuti che sono costretti a mettersi in salvo in altri luoghi.</a:t>
            </a:r>
          </a:p>
          <a:p>
            <a:endParaRPr lang="it-IT" baseline="0" noProof="0" dirty="0"/>
          </a:p>
          <a:p>
            <a:r>
              <a:rPr lang="it-IT" baseline="0" noProof="0" dirty="0"/>
              <a:t>Ci sono </a:t>
            </a:r>
            <a:r>
              <a:rPr lang="it-IT" baseline="0" noProof="0" dirty="0" smtClean="0"/>
              <a:t>12 </a:t>
            </a:r>
            <a:r>
              <a:rPr lang="it-IT" baseline="0" noProof="0" dirty="0"/>
              <a:t>Paesi dove più di 1 milione di persone sono </a:t>
            </a:r>
            <a:r>
              <a:rPr lang="it-IT" baseline="0" noProof="0" dirty="0" smtClean="0"/>
              <a:t>state sfollate all’interno del loro paese </a:t>
            </a:r>
            <a:r>
              <a:rPr lang="it-IT" baseline="0" noProof="0" dirty="0"/>
              <a:t>durante il </a:t>
            </a:r>
            <a:r>
              <a:rPr lang="it-IT" baseline="0" noProof="0" dirty="0" smtClean="0"/>
              <a:t>2016. </a:t>
            </a:r>
            <a:r>
              <a:rPr lang="it-IT" b="1" baseline="0" noProof="0" dirty="0"/>
              <a:t>(Ne conoscete qualcuno?)</a:t>
            </a:r>
          </a:p>
          <a:p>
            <a:endParaRPr lang="it-IT" baseline="0" noProof="0" dirty="0"/>
          </a:p>
          <a:p>
            <a:r>
              <a:rPr lang="it-IT" baseline="0" noProof="0" dirty="0"/>
              <a:t>Questi sono i </a:t>
            </a:r>
            <a:r>
              <a:rPr lang="it-IT" baseline="0" noProof="0" dirty="0" smtClean="0"/>
              <a:t>12 </a:t>
            </a:r>
            <a:r>
              <a:rPr lang="it-IT" baseline="0" noProof="0" dirty="0"/>
              <a:t>Paesi in ordine di </a:t>
            </a:r>
            <a:r>
              <a:rPr lang="it-IT" baseline="0" noProof="0" dirty="0" smtClean="0"/>
              <a:t>grandezza, approssimata </a:t>
            </a:r>
            <a:r>
              <a:rPr lang="it-IT" baseline="0" noProof="0" dirty="0"/>
              <a:t>per difetto/eccesso al milione più vicino.</a:t>
            </a:r>
          </a:p>
          <a:p>
            <a:endParaRPr lang="it-IT" baseline="0" noProof="0" dirty="0"/>
          </a:p>
          <a:p>
            <a:r>
              <a:rPr lang="it-IT" b="0" baseline="0" noProof="0" dirty="0"/>
              <a:t>PERSONE </a:t>
            </a:r>
            <a:r>
              <a:rPr lang="it-IT" b="0" baseline="0" noProof="0" dirty="0" smtClean="0"/>
              <a:t>SFOLLATE DENTRO I LORO PAESI </a:t>
            </a:r>
          </a:p>
          <a:p>
            <a:pPr marL="228600" indent="-228600">
              <a:buAutoNum type="arabicPeriod"/>
            </a:pPr>
            <a:r>
              <a:rPr lang="en-US" i="1" baseline="0" dirty="0" smtClean="0"/>
              <a:t>Colombia (7 </a:t>
            </a:r>
            <a:r>
              <a:rPr lang="en-US" i="1" baseline="0" dirty="0" err="1" smtClean="0"/>
              <a:t>milioni</a:t>
            </a:r>
            <a:r>
              <a:rPr lang="en-US" i="1" baseline="0" dirty="0" smtClean="0"/>
              <a:t>)</a:t>
            </a:r>
          </a:p>
          <a:p>
            <a:pPr marL="228600" indent="-228600">
              <a:buAutoNum type="arabicPeriod"/>
            </a:pPr>
            <a:r>
              <a:rPr lang="en-US" i="1" baseline="0" dirty="0" err="1" smtClean="0"/>
              <a:t>Siria</a:t>
            </a:r>
            <a:r>
              <a:rPr lang="en-US" i="1" baseline="0" dirty="0" smtClean="0"/>
              <a:t> (6 </a:t>
            </a:r>
            <a:r>
              <a:rPr lang="en-US" i="1" baseline="0" dirty="0" err="1" smtClean="0"/>
              <a:t>milioni</a:t>
            </a:r>
            <a:r>
              <a:rPr lang="en-US" i="1" baseline="0" dirty="0" smtClean="0"/>
              <a:t>)</a:t>
            </a:r>
          </a:p>
          <a:p>
            <a:pPr marL="228600" indent="-228600">
              <a:buAutoNum type="arabicPeriod"/>
            </a:pPr>
            <a:r>
              <a:rPr lang="en-US" i="1" baseline="0" dirty="0" smtClean="0"/>
              <a:t>Sudan (3 </a:t>
            </a:r>
            <a:r>
              <a:rPr lang="en-US" i="1" baseline="0" dirty="0" err="1" smtClean="0"/>
              <a:t>milioni</a:t>
            </a:r>
            <a:r>
              <a:rPr lang="en-US" i="1" baseline="0" dirty="0" smtClean="0"/>
              <a:t>)</a:t>
            </a:r>
          </a:p>
          <a:p>
            <a:pPr marL="228600" indent="-228600">
              <a:buAutoNum type="arabicPeriod"/>
            </a:pPr>
            <a:r>
              <a:rPr lang="en-US" i="1" baseline="0" dirty="0" smtClean="0"/>
              <a:t>Iraq (3 </a:t>
            </a:r>
            <a:r>
              <a:rPr lang="en-US" i="1" baseline="0" dirty="0" err="1" smtClean="0"/>
              <a:t>milioni</a:t>
            </a:r>
            <a:r>
              <a:rPr lang="en-US" i="1" baseline="0" dirty="0" smtClean="0"/>
              <a:t>)</a:t>
            </a:r>
          </a:p>
          <a:p>
            <a:pPr marL="228600" indent="-228600">
              <a:buAutoNum type="arabicPeriod"/>
            </a:pPr>
            <a:r>
              <a:rPr lang="en-US" i="1" baseline="0" dirty="0" err="1" smtClean="0"/>
              <a:t>Repubblica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Democratica</a:t>
            </a:r>
            <a:r>
              <a:rPr lang="en-US" i="1" baseline="0" dirty="0" smtClean="0"/>
              <a:t> del Congo (2 </a:t>
            </a:r>
            <a:r>
              <a:rPr lang="en-US" i="1" baseline="0" dirty="0" err="1" smtClean="0"/>
              <a:t>milioni</a:t>
            </a:r>
            <a:r>
              <a:rPr lang="en-US" i="1" baseline="0" dirty="0" smtClean="0"/>
              <a:t>)</a:t>
            </a:r>
          </a:p>
          <a:p>
            <a:pPr marL="228600" indent="-228600">
              <a:buAutoNum type="arabicPeriod"/>
            </a:pPr>
            <a:r>
              <a:rPr lang="en-US" i="1" baseline="0" dirty="0" smtClean="0"/>
              <a:t>Nigeria (2 million)</a:t>
            </a:r>
          </a:p>
          <a:p>
            <a:pPr marL="228600" indent="-228600">
              <a:buAutoNum type="arabicPeriod"/>
            </a:pPr>
            <a:r>
              <a:rPr lang="en-US" i="1" baseline="0" dirty="0" smtClean="0"/>
              <a:t>Yemen (2 million)</a:t>
            </a:r>
          </a:p>
          <a:p>
            <a:pPr marL="228600" indent="-228600">
              <a:buAutoNum type="arabicPeriod"/>
            </a:pPr>
            <a:r>
              <a:rPr lang="en-US" i="1" baseline="0" dirty="0" smtClean="0"/>
              <a:t>Sudan del </a:t>
            </a:r>
            <a:r>
              <a:rPr lang="en-US" i="1" baseline="0" dirty="0" err="1" smtClean="0"/>
              <a:t>Sud</a:t>
            </a:r>
            <a:r>
              <a:rPr lang="en-US" i="1" baseline="0" dirty="0" smtClean="0"/>
              <a:t> (2 </a:t>
            </a:r>
            <a:r>
              <a:rPr lang="en-US" i="1" baseline="0" dirty="0" err="1" smtClean="0"/>
              <a:t>milioni</a:t>
            </a:r>
            <a:r>
              <a:rPr lang="en-US" i="1" baseline="0" dirty="0" smtClean="0"/>
              <a:t>)</a:t>
            </a:r>
          </a:p>
          <a:p>
            <a:pPr marL="228600" indent="-228600">
              <a:buAutoNum type="arabicPeriod"/>
            </a:pPr>
            <a:r>
              <a:rPr lang="en-US" i="1" baseline="0" dirty="0" err="1" smtClean="0"/>
              <a:t>Ucraina</a:t>
            </a:r>
            <a:r>
              <a:rPr lang="en-US" i="1" baseline="0" dirty="0" smtClean="0"/>
              <a:t> (2 </a:t>
            </a:r>
            <a:r>
              <a:rPr lang="en-US" i="1" baseline="0" dirty="0" err="1" smtClean="0"/>
              <a:t>milioni</a:t>
            </a:r>
            <a:r>
              <a:rPr lang="en-US" i="1" baseline="0" dirty="0" smtClean="0"/>
              <a:t>)</a:t>
            </a:r>
          </a:p>
          <a:p>
            <a:pPr marL="228600" indent="-228600">
              <a:buAutoNum type="arabicPeriod"/>
            </a:pPr>
            <a:r>
              <a:rPr lang="en-US" i="1" baseline="0" dirty="0" smtClean="0"/>
              <a:t> Afghanistan (2 </a:t>
            </a:r>
            <a:r>
              <a:rPr lang="en-US" i="1" baseline="0" dirty="0" err="1" smtClean="0"/>
              <a:t>milioni</a:t>
            </a:r>
            <a:r>
              <a:rPr lang="en-US" i="1" baseline="0" dirty="0" smtClean="0"/>
              <a:t>)</a:t>
            </a:r>
          </a:p>
          <a:p>
            <a:pPr marL="228600" indent="-228600">
              <a:buAutoNum type="arabicPeriod"/>
            </a:pPr>
            <a:r>
              <a:rPr lang="en-US" i="1" baseline="0" dirty="0" smtClean="0"/>
              <a:t> </a:t>
            </a:r>
            <a:r>
              <a:rPr lang="en-US" i="1" baseline="0" dirty="0" err="1" smtClean="0"/>
              <a:t>Turchia</a:t>
            </a:r>
            <a:r>
              <a:rPr lang="en-US" i="1" baseline="0" dirty="0" smtClean="0"/>
              <a:t> (1 </a:t>
            </a:r>
            <a:r>
              <a:rPr lang="en-US" i="1" baseline="0" dirty="0" err="1" smtClean="0"/>
              <a:t>milione</a:t>
            </a:r>
            <a:r>
              <a:rPr lang="en-US" i="1" baseline="0" dirty="0" smtClean="0"/>
              <a:t>)</a:t>
            </a:r>
          </a:p>
          <a:p>
            <a:pPr marL="228600" indent="-228600">
              <a:buAutoNum type="arabicPeriod"/>
            </a:pPr>
            <a:r>
              <a:rPr lang="en-US" i="1" baseline="0" dirty="0" smtClean="0"/>
              <a:t> Somalia (1 </a:t>
            </a:r>
            <a:r>
              <a:rPr lang="en-US" i="1" baseline="0" dirty="0" err="1" smtClean="0"/>
              <a:t>milione</a:t>
            </a:r>
            <a:r>
              <a:rPr lang="en-US" i="1" baseline="0" dirty="0" smtClean="0"/>
              <a:t>)</a:t>
            </a:r>
          </a:p>
          <a:p>
            <a:pPr marL="228600" indent="-228600">
              <a:buNone/>
            </a:pPr>
            <a:endParaRPr lang="it-IT" baseline="0" noProof="0" dirty="0"/>
          </a:p>
          <a:p>
            <a:r>
              <a:rPr lang="it-IT" b="1" noProof="0" dirty="0"/>
              <a:t>(Ci</a:t>
            </a:r>
            <a:r>
              <a:rPr lang="it-IT" b="1" baseline="0" noProof="0" dirty="0"/>
              <a:t> sono delle sorprese in questa lista?)</a:t>
            </a:r>
          </a:p>
          <a:p>
            <a:endParaRPr lang="it-IT" baseline="0" noProof="0" dirty="0"/>
          </a:p>
          <a:p>
            <a:r>
              <a:rPr lang="it-IT" baseline="0" noProof="0" dirty="0"/>
              <a:t>Nota che questi non sono i numeri dei rifugiati. I rifugiati attraversano i confini internazionali e cercano rifugio in un altro Paese. Invece, </a:t>
            </a:r>
            <a:r>
              <a:rPr lang="it-IT" i="1" baseline="0" noProof="0" dirty="0" smtClean="0"/>
              <a:t>gli sfollati interni sono </a:t>
            </a:r>
            <a:r>
              <a:rPr lang="it-IT" i="1" baseline="0" noProof="0" dirty="0"/>
              <a:t>persone fuggite che cercano rifugio all’interno del proprio stesso Paese.</a:t>
            </a:r>
          </a:p>
          <a:p>
            <a:endParaRPr lang="it-IT" baseline="0" noProof="0" dirty="0"/>
          </a:p>
          <a:p>
            <a:r>
              <a:rPr lang="it-IT" baseline="0" noProof="0" dirty="0"/>
              <a:t>Foto: </a:t>
            </a:r>
            <a:r>
              <a:rPr lang="it-IT" sz="1200" b="0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EPA/ BRUNO GALLARDO</a:t>
            </a:r>
          </a:p>
          <a:p>
            <a:endParaRPr lang="it-IT" sz="1200" b="0" i="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Statistiche: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Internal Displacement Monitoring Centre (2017)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24 http://bit.ly/2vo6akG  </a:t>
            </a:r>
          </a:p>
          <a:p>
            <a:endParaRPr lang="it-IT" sz="1200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N.B.: Queste statistiche</a:t>
            </a:r>
            <a:r>
              <a:rPr lang="it-IT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 riferiscono alle persone sfollate e non includono i rifugiati che hanno attraversato la frontiera internazionale.</a:t>
            </a:r>
          </a:p>
          <a:p>
            <a:endParaRPr lang="it-IT" sz="1200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i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Fate riferimento al </a:t>
            </a:r>
            <a:r>
              <a:rPr lang="it-IT" sz="1200" i="1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Glossario di FYS-Forums per una definizione dei termini chiave inclusi in questa presentazione.</a:t>
            </a:r>
            <a:endParaRPr lang="it-IT" i="1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335DA-109E-4DD2-9AE2-9343AEC4229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528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noProof="0" dirty="0"/>
              <a:t>In Europa</a:t>
            </a:r>
            <a:r>
              <a:rPr lang="it-IT" baseline="0" noProof="0" dirty="0"/>
              <a:t> i media si concentrano sul milione di persone che sono fuggite nei Paesi dell’Unione europea in cerca di protezione e sicurezza durante il 2015. Tuttavia, come mostrano le statistiche, questa emergenza umanitaria è un problema del mondo intero.</a:t>
            </a:r>
          </a:p>
          <a:p>
            <a:endParaRPr lang="it-IT" baseline="0" noProof="0" dirty="0"/>
          </a:p>
          <a:p>
            <a:r>
              <a:rPr lang="it-IT" baseline="0" noProof="0" dirty="0"/>
              <a:t>Per esempio, </a:t>
            </a:r>
            <a:r>
              <a:rPr lang="it-IT" baseline="0" noProof="0" dirty="0" smtClean="0"/>
              <a:t>fino al 2017 la violenza </a:t>
            </a:r>
            <a:r>
              <a:rPr lang="it-IT" baseline="0" noProof="0" dirty="0"/>
              <a:t>nel Sudan del Sud, uno dei Paesi più poveri al mondo e lontano </a:t>
            </a:r>
            <a:r>
              <a:rPr lang="it-IT" baseline="0" noProof="0" dirty="0" smtClean="0"/>
              <a:t>dall’attenzione mediatica, ha </a:t>
            </a:r>
            <a:r>
              <a:rPr lang="it-IT" baseline="0" noProof="0" dirty="0"/>
              <a:t>costretto più di </a:t>
            </a:r>
            <a:r>
              <a:rPr lang="it-IT" baseline="0" noProof="0" dirty="0" smtClean="0"/>
              <a:t>3.8 </a:t>
            </a:r>
            <a:r>
              <a:rPr lang="it-IT" baseline="0" noProof="0" dirty="0"/>
              <a:t>milioni di persone a </a:t>
            </a:r>
            <a:r>
              <a:rPr lang="it-IT" baseline="0" noProof="0" dirty="0" smtClean="0"/>
              <a:t>fuggire di casa. </a:t>
            </a:r>
            <a:r>
              <a:rPr lang="it-IT" baseline="0" noProof="0" dirty="0"/>
              <a:t>Questa foto mostra i bambini di </a:t>
            </a:r>
            <a:r>
              <a:rPr lang="it-IT" baseline="0" noProof="0" dirty="0" err="1"/>
              <a:t>Malakal</a:t>
            </a:r>
            <a:r>
              <a:rPr lang="it-IT" baseline="0" noProof="0" dirty="0"/>
              <a:t>, nel campo per </a:t>
            </a:r>
            <a:r>
              <a:rPr lang="it-IT" baseline="0" noProof="0" dirty="0" smtClean="0"/>
              <a:t>gli sfollati interni, </a:t>
            </a:r>
            <a:r>
              <a:rPr lang="it-IT" baseline="0" noProof="0" dirty="0"/>
              <a:t>in fila all’ambulatorio per valutare </a:t>
            </a:r>
            <a:r>
              <a:rPr lang="it-IT" baseline="0" noProof="0" dirty="0" smtClean="0"/>
              <a:t>il loro livello di </a:t>
            </a:r>
            <a:r>
              <a:rPr lang="it-IT" baseline="0" noProof="0" dirty="0"/>
              <a:t>malnutrizione.</a:t>
            </a:r>
          </a:p>
          <a:p>
            <a:endParaRPr lang="it-IT" noProof="0" dirty="0"/>
          </a:p>
          <a:p>
            <a:r>
              <a:rPr lang="it-IT" noProof="0" dirty="0"/>
              <a:t>Foto: </a:t>
            </a:r>
            <a:r>
              <a:rPr lang="it-IT" sz="1200" b="0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Simon </a:t>
            </a:r>
            <a:r>
              <a:rPr lang="it-IT" sz="1200" b="0" i="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Rawles</a:t>
            </a:r>
            <a:r>
              <a:rPr lang="it-IT" sz="1200" b="0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it-IT" sz="1200" b="0" i="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Oxfam</a:t>
            </a:r>
            <a:endParaRPr lang="it-IT" sz="1200" b="0" i="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b="0" i="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Statistiche:</a:t>
            </a:r>
            <a:r>
              <a:rPr lang="it-IT" sz="1200" b="0" i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“Il Sudan del Sud lotta contro i conflitti e l’insicurezza alimentare” www.eusavelives.org  </a:t>
            </a:r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335DA-109E-4DD2-9AE2-9343AEC4229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222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it-IT" sz="1200" b="0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Questo gruppo di rifugiati sta attraversando il confine della</a:t>
            </a:r>
            <a:r>
              <a:rPr lang="it-IT" sz="1200" b="0" i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Macedonia con la Serbia nel freddo e sotto la pioggia del </a:t>
            </a:r>
            <a:r>
              <a:rPr lang="it-IT" sz="1200" b="0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 Febbraio 2016.</a:t>
            </a:r>
          </a:p>
          <a:p>
            <a:pPr fontAlgn="t"/>
            <a:endParaRPr lang="it-IT" sz="1200" b="0" i="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r>
              <a:rPr lang="it-IT" sz="1200" b="0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Verso</a:t>
            </a:r>
            <a:r>
              <a:rPr lang="it-IT" sz="1200" b="0" i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fine del 2015,</a:t>
            </a:r>
            <a:r>
              <a:rPr lang="it-IT" sz="1200" b="0" i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tutti i giorni circa 8.000 rifugiati sono entrati in Serbia in cerca di rifugio in Europa. La maggior parte di loro stava scappando dalla Siria e da altri conflitti in Paesi come l’Afghanistan e l’Iraq, oppure </a:t>
            </a:r>
            <a:r>
              <a:rPr lang="it-IT" sz="1200" b="0" i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causa della </a:t>
            </a:r>
            <a:r>
              <a:rPr lang="it-IT" sz="1200" b="0" i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povertà. Avevano già fatto un lungo viaggio e sono state vittime di abusi.</a:t>
            </a:r>
            <a:endParaRPr lang="it-IT" sz="1200" b="0" i="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it-IT" sz="1200" b="0" i="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r>
              <a:rPr lang="it-IT" sz="1200" b="0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Molte persone chiamano il</a:t>
            </a:r>
            <a:r>
              <a:rPr lang="it-IT" sz="1200" b="0" i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recente flusso </a:t>
            </a:r>
            <a:r>
              <a:rPr lang="it-IT" sz="1200" b="0" i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rifugiati in Europa “la più grande crisi dei rifugiati dalla </a:t>
            </a:r>
            <a:r>
              <a:rPr lang="it-IT" sz="1200" b="0" i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II° </a:t>
            </a:r>
            <a:r>
              <a:rPr lang="it-IT" sz="1200" b="0" i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guerra mondiale”. Ha certamente creato pressioni </a:t>
            </a:r>
            <a:r>
              <a:rPr lang="it-IT" sz="1200" b="0" i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it-IT" sz="1200" b="0" i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governi e </a:t>
            </a:r>
            <a:r>
              <a:rPr lang="it-IT" sz="1200" b="0" i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politici in </a:t>
            </a:r>
            <a:r>
              <a:rPr lang="it-IT" sz="1200" b="0" i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Europa. </a:t>
            </a:r>
            <a:r>
              <a:rPr lang="it-IT" sz="1200" b="0" i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Tuttavia, nel 2015 </a:t>
            </a:r>
            <a:r>
              <a:rPr lang="it-IT" sz="1200" b="0" i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uno sbalorditivo </a:t>
            </a:r>
            <a:r>
              <a:rPr lang="it-IT" sz="1200" b="0" i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 </a:t>
            </a:r>
            <a:r>
              <a:rPr lang="it-IT" sz="1200" b="0" i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dei rifugiati </a:t>
            </a:r>
            <a:r>
              <a:rPr lang="it-IT" sz="1200" b="0" i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erano </a:t>
            </a:r>
            <a:r>
              <a:rPr lang="it-IT" sz="1200" b="0" i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ospitati dai Paesi in via di sviluppo nel </a:t>
            </a:r>
            <a:r>
              <a:rPr lang="it-IT" sz="1200" b="0" i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 del mondo </a:t>
            </a:r>
            <a:r>
              <a:rPr lang="it-IT" sz="1200" b="0" i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non nei Paesi ricchi d’Europa o </a:t>
            </a:r>
            <a:r>
              <a:rPr lang="it-IT" sz="1200" b="0" i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Nord America. </a:t>
            </a:r>
            <a:r>
              <a:rPr lang="it-IT" sz="1200" b="0" i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Infatti i nuovi rifugiati </a:t>
            </a:r>
            <a:r>
              <a:rPr lang="it-IT" sz="1200" b="0" i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arrivati </a:t>
            </a:r>
            <a:r>
              <a:rPr lang="it-IT" sz="1200" b="0" i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Europa rappresentano solo lo 0,2% della popolazione dell’Unione europea.</a:t>
            </a:r>
            <a:endParaRPr lang="it-IT" sz="1200" b="0" i="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noProof="0" dirty="0"/>
          </a:p>
          <a:p>
            <a:r>
              <a:rPr lang="it-IT" noProof="0" dirty="0"/>
              <a:t>Foto: Pablo Tosco/</a:t>
            </a:r>
            <a:r>
              <a:rPr lang="it-IT" noProof="0" dirty="0" err="1"/>
              <a:t>Oxfam</a:t>
            </a:r>
            <a:endParaRPr lang="it-IT" noProof="0" dirty="0"/>
          </a:p>
          <a:p>
            <a:endParaRPr lang="it-IT" noProof="0" dirty="0"/>
          </a:p>
          <a:p>
            <a:r>
              <a:rPr lang="it-IT" noProof="0" dirty="0"/>
              <a:t>Statistiche: Joint </a:t>
            </a:r>
            <a:r>
              <a:rPr lang="it-IT" noProof="0" dirty="0" err="1"/>
              <a:t>Agency</a:t>
            </a:r>
            <a:r>
              <a:rPr lang="it-IT" noProof="0" dirty="0"/>
              <a:t> Briefing Note</a:t>
            </a:r>
            <a:r>
              <a:rPr lang="it-IT" baseline="0" noProof="0" dirty="0"/>
              <a:t> (2016) “A </a:t>
            </a:r>
            <a:r>
              <a:rPr lang="it-IT" baseline="0" noProof="0" dirty="0" err="1"/>
              <a:t>Safe</a:t>
            </a:r>
            <a:r>
              <a:rPr lang="it-IT" baseline="0" noProof="0" dirty="0"/>
              <a:t> </a:t>
            </a:r>
            <a:r>
              <a:rPr lang="it-IT" baseline="0" noProof="0" dirty="0" err="1"/>
              <a:t>Haven</a:t>
            </a:r>
            <a:r>
              <a:rPr lang="it-IT" baseline="0" noProof="0" dirty="0"/>
              <a:t>? </a:t>
            </a:r>
            <a:r>
              <a:rPr lang="it-IT" baseline="0" noProof="0" dirty="0" err="1"/>
              <a:t>Britain</a:t>
            </a:r>
            <a:r>
              <a:rPr lang="it-IT" baseline="0" noProof="0" dirty="0"/>
              <a:t>’</a:t>
            </a:r>
            <a:r>
              <a:rPr lang="it-IT" baseline="0" noProof="0" dirty="0" err="1"/>
              <a:t>s</a:t>
            </a:r>
            <a:r>
              <a:rPr lang="it-IT" baseline="0" noProof="0" dirty="0"/>
              <a:t> </a:t>
            </a:r>
            <a:r>
              <a:rPr lang="it-IT" baseline="0" noProof="0" dirty="0" err="1"/>
              <a:t>role</a:t>
            </a:r>
            <a:r>
              <a:rPr lang="it-IT" baseline="0" noProof="0" dirty="0"/>
              <a:t> in </a:t>
            </a:r>
            <a:r>
              <a:rPr lang="it-IT" baseline="0" noProof="0" dirty="0" err="1"/>
              <a:t>protecting</a:t>
            </a:r>
            <a:r>
              <a:rPr lang="it-IT" baseline="0" noProof="0" dirty="0"/>
              <a:t> people on the </a:t>
            </a:r>
            <a:r>
              <a:rPr lang="it-IT" baseline="0" noProof="0" dirty="0" err="1"/>
              <a:t>move</a:t>
            </a:r>
            <a:r>
              <a:rPr lang="it-IT" baseline="0" noProof="0" dirty="0"/>
              <a:t>”. http://</a:t>
            </a:r>
            <a:r>
              <a:rPr lang="it-IT" baseline="0" noProof="0" dirty="0" err="1"/>
              <a:t>bit.ly</a:t>
            </a:r>
            <a:r>
              <a:rPr lang="it-IT" baseline="0" noProof="0" dirty="0"/>
              <a:t>/1RW8Hal </a:t>
            </a:r>
          </a:p>
          <a:p>
            <a:endParaRPr lang="it-IT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335DA-109E-4DD2-9AE2-9343AEC4229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474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noProof="0" dirty="0"/>
              <a:t>Nel</a:t>
            </a:r>
            <a:r>
              <a:rPr lang="it-IT" baseline="0" noProof="0" dirty="0"/>
              <a:t> frattempo i Paesi confinanti della Siria ospitano la maggior parte delle persone costrette a fuggire dal conflitto siriano.</a:t>
            </a:r>
          </a:p>
          <a:p>
            <a:endParaRPr lang="it-IT" baseline="0" noProof="0" dirty="0"/>
          </a:p>
          <a:p>
            <a:r>
              <a:rPr lang="it-IT" baseline="0" noProof="0" dirty="0"/>
              <a:t>Per esempio, </a:t>
            </a:r>
            <a:r>
              <a:rPr lang="it-IT" baseline="0" noProof="0" dirty="0" smtClean="0"/>
              <a:t>nel 2016 un </a:t>
            </a:r>
            <a:r>
              <a:rPr lang="it-IT" baseline="0" noProof="0" dirty="0"/>
              <a:t>terzo della popolazione del Libano </a:t>
            </a:r>
            <a:r>
              <a:rPr lang="it-IT" baseline="0" noProof="0" dirty="0" smtClean="0"/>
              <a:t>era </a:t>
            </a:r>
            <a:r>
              <a:rPr lang="it-IT" baseline="0" noProof="0" dirty="0"/>
              <a:t>composta da rifugiati. Il libano è un Paese piccolo ma ospita più di </a:t>
            </a:r>
            <a:r>
              <a:rPr lang="it-IT" baseline="0" noProof="0" dirty="0" smtClean="0"/>
              <a:t>1 </a:t>
            </a:r>
            <a:r>
              <a:rPr lang="it-IT" baseline="0" noProof="0" dirty="0"/>
              <a:t>milione di rifugiati. Molti dei rifugiati vivono in insediamenti informali come questo nella Valle della Beqa’ o schiacciati in terre inutilizzate e case vuote all’interno del Paese.</a:t>
            </a:r>
          </a:p>
          <a:p>
            <a:endParaRPr lang="it-IT" baseline="0" noProof="0" dirty="0"/>
          </a:p>
          <a:p>
            <a:r>
              <a:rPr lang="it-IT" baseline="0" noProof="0" dirty="0"/>
              <a:t>Una grande sfida dell’attuale crisi dei rifugiati è come la comunità globale </a:t>
            </a:r>
            <a:r>
              <a:rPr lang="it-IT" baseline="0" noProof="0" dirty="0" smtClean="0"/>
              <a:t>possa </a:t>
            </a:r>
            <a:r>
              <a:rPr lang="it-IT" baseline="0" noProof="0" dirty="0"/>
              <a:t>sostenere i Paesi in via di sviluppo che stanno ospitando la </a:t>
            </a:r>
            <a:r>
              <a:rPr lang="it-IT" baseline="0" noProof="0" dirty="0" smtClean="0"/>
              <a:t>maggior parte </a:t>
            </a:r>
            <a:r>
              <a:rPr lang="it-IT" baseline="0" noProof="0" dirty="0"/>
              <a:t>dei rifugiati, </a:t>
            </a:r>
            <a:r>
              <a:rPr lang="it-IT" baseline="0" noProof="0" dirty="0" smtClean="0"/>
              <a:t>e contemporaneamente accogliere </a:t>
            </a:r>
            <a:r>
              <a:rPr lang="it-IT" baseline="0" noProof="0" dirty="0"/>
              <a:t>il grande numero di rifugiati che arrivano in Europa.</a:t>
            </a:r>
          </a:p>
          <a:p>
            <a:endParaRPr lang="it-IT" noProof="0" dirty="0"/>
          </a:p>
          <a:p>
            <a:r>
              <a:rPr lang="it-IT" sz="1200" b="0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Foto: Sam </a:t>
            </a:r>
            <a:r>
              <a:rPr lang="it-IT" sz="1200" b="0" i="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Tarling</a:t>
            </a:r>
            <a:r>
              <a:rPr lang="it-IT" sz="1200" b="0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it-IT" sz="1200" b="0" i="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Oxfam</a:t>
            </a:r>
            <a:endParaRPr lang="it-IT" sz="1200" b="0" i="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b="0" i="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335DA-109E-4DD2-9AE2-9343AEC4229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434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noProof="0" dirty="0"/>
              <a:t>Le persone </a:t>
            </a:r>
            <a:r>
              <a:rPr lang="it-IT" baseline="0" noProof="0" dirty="0" smtClean="0"/>
              <a:t>costrette </a:t>
            </a:r>
            <a:r>
              <a:rPr lang="it-IT" baseline="0" noProof="0" dirty="0"/>
              <a:t>a </a:t>
            </a:r>
            <a:r>
              <a:rPr lang="it-IT" baseline="0" noProof="0" dirty="0" smtClean="0"/>
              <a:t>fuggire di casa a causa dei </a:t>
            </a:r>
            <a:r>
              <a:rPr lang="it-IT" baseline="0" noProof="0" dirty="0"/>
              <a:t>cambiamenti climatici e </a:t>
            </a:r>
            <a:r>
              <a:rPr lang="it-IT" baseline="0" noProof="0" dirty="0" smtClean="0"/>
              <a:t>dei </a:t>
            </a:r>
            <a:r>
              <a:rPr lang="it-IT" baseline="0" noProof="0" dirty="0"/>
              <a:t>disastri naturali </a:t>
            </a:r>
            <a:r>
              <a:rPr lang="it-IT" baseline="0" noProof="0" dirty="0" smtClean="0"/>
              <a:t>che hanno </a:t>
            </a:r>
            <a:r>
              <a:rPr lang="it-IT" baseline="0" noProof="0" dirty="0"/>
              <a:t>reso impossibile </a:t>
            </a:r>
            <a:r>
              <a:rPr lang="it-IT" baseline="0" noProof="0" dirty="0" smtClean="0"/>
              <a:t>continuare a vivere </a:t>
            </a:r>
            <a:r>
              <a:rPr lang="it-IT" baseline="0" noProof="0" dirty="0"/>
              <a:t>in </a:t>
            </a:r>
            <a:r>
              <a:rPr lang="it-IT" baseline="0" noProof="0" dirty="0" smtClean="0"/>
              <a:t>quei luoghi, </a:t>
            </a:r>
            <a:r>
              <a:rPr lang="it-IT" baseline="0" noProof="0" dirty="0"/>
              <a:t>non sono formalmente riconosciute dalle leggi internazionali. Non hanno nessuno status </a:t>
            </a:r>
            <a:r>
              <a:rPr lang="it-IT" baseline="0" noProof="0" dirty="0" smtClean="0"/>
              <a:t>di </a:t>
            </a:r>
            <a:r>
              <a:rPr lang="it-IT" baseline="0" noProof="0" dirty="0"/>
              <a:t>“rifugiati” o </a:t>
            </a:r>
            <a:r>
              <a:rPr lang="it-IT" baseline="0" noProof="0" dirty="0" smtClean="0"/>
              <a:t>“richiedenti asilo</a:t>
            </a:r>
            <a:r>
              <a:rPr lang="it-IT" baseline="0" noProof="0" dirty="0"/>
              <a:t>”. Tuttavia si stima che tra i 150 e i 200 milioni di persone potrebbero diventare “migranti climatici” entro il 2050. In alcune aree la siccità e l’allargarsi della desertificazione ha reso </a:t>
            </a:r>
            <a:r>
              <a:rPr lang="it-IT" baseline="0" noProof="0" dirty="0" smtClean="0"/>
              <a:t>l’agricoltura più </a:t>
            </a:r>
            <a:r>
              <a:rPr lang="it-IT" baseline="0" noProof="0" dirty="0"/>
              <a:t>difficile. In altre aree le alluvioni e gli allagamenti hanno portato via le coltivazioni e la terra.</a:t>
            </a:r>
            <a:endParaRPr lang="it-IT" sz="1200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persone sono costrette a lasciare le proprie case e cercare una nuova vita per molte ragioni. Da una parte, le persecuzioni, i conflitti, le violenze e le violazioni dei diritti umani hanno creato una delle più grandi crisi umanitarie dalla seconda guerra mondiale. Dall’altra parte, i cambiamenti climatici, i disastri naturali e la povertà stanno costringendo milioni di persone a lasciare le proprie case e farsi una nuova vita in altri luoghi.</a:t>
            </a:r>
          </a:p>
          <a:p>
            <a:endParaRPr lang="it-IT" sz="1200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Gli uomini hanno sempre migrato fin dall’inizio della storia. Quindi, come tali, dovremmo avere le capacità e le conoscenze per gestire l’attuale crisi dei rifugiati. Il resto di questa presentazione vi chiederà di pensare a come potete fare parte della soluzione a questa crisi.</a:t>
            </a:r>
            <a:endParaRPr lang="it-IT" noProof="0" dirty="0"/>
          </a:p>
          <a:p>
            <a:endParaRPr lang="it-IT" noProof="0" dirty="0"/>
          </a:p>
          <a:p>
            <a:endParaRPr lang="it-IT" noProof="0" dirty="0"/>
          </a:p>
          <a:p>
            <a:r>
              <a:rPr lang="it-IT" noProof="0" dirty="0"/>
              <a:t>Foto: </a:t>
            </a:r>
            <a:r>
              <a:rPr lang="it-IT" sz="1200" b="0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Jerry Galea/</a:t>
            </a:r>
            <a:r>
              <a:rPr lang="it-IT" sz="1200" b="0" i="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Oxfam</a:t>
            </a:r>
            <a:endParaRPr lang="it-IT" sz="1200" b="0" i="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Statistiche</a:t>
            </a:r>
            <a:r>
              <a:rPr lang="it-IT" sz="1200" b="0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t-IT" sz="1200" u="sng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http://bit.ly/1L1WhsU</a:t>
            </a:r>
            <a:r>
              <a:rPr lang="it-IT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335DA-109E-4DD2-9AE2-9343AEC4229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688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noProof="0" dirty="0" smtClean="0"/>
              <a:t>La scuola parteciperà a un Forum interscolastico. </a:t>
            </a:r>
            <a:r>
              <a:rPr lang="it-IT" noProof="0" dirty="0" err="1" smtClean="0"/>
              <a:t>Schole</a:t>
            </a:r>
            <a:r>
              <a:rPr lang="it-IT" noProof="0" dirty="0" smtClean="0"/>
              <a:t> italiane, inglesi, cipriote, lituane e polacche hanno già sperimentato con successo questo percorso, a cui hanno partecipato centinaia di</a:t>
            </a:r>
            <a:r>
              <a:rPr lang="it-IT" baseline="0" noProof="0" dirty="0" smtClean="0"/>
              <a:t> studenti e docenti.</a:t>
            </a:r>
            <a:endParaRPr lang="it-IT" noProof="0" dirty="0" smtClean="0"/>
          </a:p>
          <a:p>
            <a:endParaRPr lang="it-IT" baseline="0" noProof="0" dirty="0">
              <a:solidFill>
                <a:srgbClr val="FF0000"/>
              </a:solidFill>
            </a:endParaRPr>
          </a:p>
          <a:p>
            <a:r>
              <a:rPr lang="it-IT" baseline="0" noProof="0" dirty="0" smtClean="0">
                <a:solidFill>
                  <a:srgbClr val="FF0000"/>
                </a:solidFill>
              </a:rPr>
              <a:t>Nei </a:t>
            </a:r>
            <a:r>
              <a:rPr lang="it-IT" baseline="0" noProof="0" dirty="0">
                <a:solidFill>
                  <a:srgbClr val="FF0000"/>
                </a:solidFill>
              </a:rPr>
              <a:t>Forum, </a:t>
            </a:r>
            <a:r>
              <a:rPr lang="it-IT" baseline="0" noProof="0" dirty="0" smtClean="0">
                <a:solidFill>
                  <a:srgbClr val="FF0000"/>
                </a:solidFill>
              </a:rPr>
              <a:t>studenti </a:t>
            </a:r>
            <a:r>
              <a:rPr lang="it-IT" baseline="0" noProof="0" dirty="0">
                <a:solidFill>
                  <a:srgbClr val="FF0000"/>
                </a:solidFill>
              </a:rPr>
              <a:t>di diverse scuole si </a:t>
            </a:r>
            <a:r>
              <a:rPr lang="it-IT" baseline="0" noProof="0" dirty="0" smtClean="0">
                <a:solidFill>
                  <a:srgbClr val="FF0000"/>
                </a:solidFill>
              </a:rPr>
              <a:t>riuniscono </a:t>
            </a:r>
            <a:r>
              <a:rPr lang="it-IT" baseline="0" noProof="0" dirty="0">
                <a:solidFill>
                  <a:srgbClr val="FF0000"/>
                </a:solidFill>
              </a:rPr>
              <a:t>per imparare di più sulle persone in fuga e </a:t>
            </a:r>
            <a:r>
              <a:rPr lang="it-IT" baseline="0" noProof="0" dirty="0" smtClean="0">
                <a:solidFill>
                  <a:srgbClr val="FF0000"/>
                </a:solidFill>
              </a:rPr>
              <a:t>discutere come </a:t>
            </a:r>
            <a:r>
              <a:rPr lang="it-IT" baseline="0" noProof="0" dirty="0">
                <a:solidFill>
                  <a:srgbClr val="FF0000"/>
                </a:solidFill>
              </a:rPr>
              <a:t>i giovani </a:t>
            </a:r>
            <a:r>
              <a:rPr lang="it-IT" baseline="0" noProof="0" dirty="0" smtClean="0">
                <a:solidFill>
                  <a:srgbClr val="FF0000"/>
                </a:solidFill>
              </a:rPr>
              <a:t>possono </a:t>
            </a:r>
            <a:r>
              <a:rPr lang="it-IT" baseline="0" noProof="0" dirty="0">
                <a:solidFill>
                  <a:srgbClr val="FF0000"/>
                </a:solidFill>
              </a:rPr>
              <a:t>fare la loro parte e </a:t>
            </a:r>
            <a:r>
              <a:rPr lang="it-IT" baseline="0" noProof="0" dirty="0" smtClean="0">
                <a:solidFill>
                  <a:srgbClr val="FF0000"/>
                </a:solidFill>
              </a:rPr>
              <a:t>supportare i </a:t>
            </a:r>
            <a:r>
              <a:rPr lang="it-IT" baseline="0" noProof="0" dirty="0">
                <a:solidFill>
                  <a:srgbClr val="FF0000"/>
                </a:solidFill>
              </a:rPr>
              <a:t>milioni di persone in tutto il mondo che sono costrette a fuggire dalle proprie case a causa dei conflitti e dei disastri.</a:t>
            </a:r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335DA-109E-4DD2-9AE2-9343AEC4229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805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aseline="0" noProof="0" dirty="0"/>
              <a:t>Gli studenti di [la tua scuola] lavoreranno con altre scuole per </a:t>
            </a:r>
            <a:r>
              <a:rPr lang="it-IT" baseline="0" noProof="0" dirty="0" smtClean="0"/>
              <a:t>sviluppare un’azione di sensibilizzazione sociale.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/>
              <a:t>Photo: Liam Finn (CAFOD)</a:t>
            </a:r>
            <a:endParaRPr lang="en-GB" i="1" dirty="0" smtClean="0"/>
          </a:p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335DA-109E-4DD2-9AE2-9343AEC4229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08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noProof="0" dirty="0" smtClean="0"/>
              <a:t>Tornati </a:t>
            </a:r>
            <a:r>
              <a:rPr lang="it-IT" noProof="0" dirty="0"/>
              <a:t>a scuola parleranno con voi,</a:t>
            </a:r>
            <a:r>
              <a:rPr lang="it-IT" baseline="0" noProof="0" dirty="0"/>
              <a:t> condivideranno quello che hanno imparato e vi chiederanno di </a:t>
            </a:r>
            <a:r>
              <a:rPr lang="it-IT" baseline="0" noProof="0" dirty="0" smtClean="0"/>
              <a:t>unirvi all’azione per supportare le </a:t>
            </a:r>
            <a:r>
              <a:rPr lang="it-IT" baseline="0" noProof="0" dirty="0"/>
              <a:t>persone in fuga.</a:t>
            </a:r>
            <a:endParaRPr lang="it-IT" noProof="0" dirty="0"/>
          </a:p>
          <a:p>
            <a:endParaRPr lang="it-IT" noProof="0" dirty="0"/>
          </a:p>
          <a:p>
            <a:r>
              <a:rPr lang="it-IT" noProof="0" dirty="0"/>
              <a:t>Speriamo che questa presentazione vi abbia</a:t>
            </a:r>
            <a:r>
              <a:rPr lang="it-IT" baseline="0" noProof="0" dirty="0"/>
              <a:t> dato abbastanza informazioni per aiutarvi a decidere se farne parte.</a:t>
            </a:r>
          </a:p>
          <a:p>
            <a:endParaRPr lang="it-IT" baseline="0" noProof="0" dirty="0"/>
          </a:p>
          <a:p>
            <a:r>
              <a:rPr lang="it-IT" baseline="0" noProof="0" dirty="0"/>
              <a:t>Vi chiediamo di partecipare, di continuare a informarvi sulle persone costrette a fuggire in tutte le parti del mondo, e di essere accoglienti con le persone nuove che arrivano nella vostra scuola e comunità.</a:t>
            </a:r>
          </a:p>
          <a:p>
            <a:endParaRPr lang="it-IT" baseline="0" noProof="0" dirty="0"/>
          </a:p>
          <a:p>
            <a:r>
              <a:rPr lang="it-IT" baseline="0" noProof="0" dirty="0"/>
              <a:t>Foto: </a:t>
            </a:r>
            <a:r>
              <a:rPr lang="it-IT" baseline="0" noProof="0" dirty="0" err="1"/>
              <a:t>Liam</a:t>
            </a:r>
            <a:r>
              <a:rPr lang="it-IT" baseline="0" noProof="0" dirty="0"/>
              <a:t> </a:t>
            </a:r>
            <a:r>
              <a:rPr lang="it-IT" baseline="0" noProof="0" dirty="0" err="1"/>
              <a:t>Finn</a:t>
            </a:r>
            <a:r>
              <a:rPr lang="it-IT" baseline="0" noProof="0" dirty="0"/>
              <a:t> (CAFOD)</a:t>
            </a:r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335DA-109E-4DD2-9AE2-9343AEC4229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57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5524-51B2-4E97-AD24-1E82C546834E}" type="datetimeFigureOut">
              <a:rPr lang="en-GB" smtClean="0"/>
              <a:pPr/>
              <a:t>23/03/2018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5860-810B-4B44-A7EE-5BFDB81E0931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5524-51B2-4E97-AD24-1E82C546834E}" type="datetimeFigureOut">
              <a:rPr lang="en-GB" smtClean="0"/>
              <a:pPr/>
              <a:t>23/03/2018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5860-810B-4B44-A7EE-5BFDB81E0931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5524-51B2-4E97-AD24-1E82C546834E}" type="datetimeFigureOut">
              <a:rPr lang="en-GB" smtClean="0"/>
              <a:pPr/>
              <a:t>23/03/2018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5860-810B-4B44-A7EE-5BFDB81E0931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-pp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6600" cy="6858000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3264993" y="1170322"/>
            <a:ext cx="5930370" cy="1917335"/>
          </a:xfrm>
          <a:prstGeom prst="rect">
            <a:avLst/>
          </a:prstGeom>
          <a:solidFill>
            <a:srgbClr val="00567D"/>
          </a:solidFill>
          <a:ln>
            <a:noFill/>
          </a:ln>
        </p:spPr>
        <p:txBody>
          <a:bodyPr vert="horz"/>
          <a:lstStyle>
            <a:lvl1pPr>
              <a:defRPr sz="3600" b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357992" y="2788834"/>
            <a:ext cx="4843797" cy="1079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4702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5524-51B2-4E97-AD24-1E82C546834E}" type="datetimeFigureOut">
              <a:rPr lang="en-GB" smtClean="0"/>
              <a:pPr/>
              <a:t>23/03/2018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5860-810B-4B44-A7EE-5BFDB81E0931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5524-51B2-4E97-AD24-1E82C546834E}" type="datetimeFigureOut">
              <a:rPr lang="en-GB" smtClean="0"/>
              <a:pPr/>
              <a:t>23/03/2018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5860-810B-4B44-A7EE-5BFDB81E0931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5524-51B2-4E97-AD24-1E82C546834E}" type="datetimeFigureOut">
              <a:rPr lang="en-GB" smtClean="0"/>
              <a:pPr/>
              <a:t>23/03/2018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5860-810B-4B44-A7EE-5BFDB81E0931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5524-51B2-4E97-AD24-1E82C546834E}" type="datetimeFigureOut">
              <a:rPr lang="en-GB" smtClean="0"/>
              <a:pPr/>
              <a:t>23/03/2018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5860-810B-4B44-A7EE-5BFDB81E0931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5524-51B2-4E97-AD24-1E82C546834E}" type="datetimeFigureOut">
              <a:rPr lang="en-GB" smtClean="0"/>
              <a:pPr/>
              <a:t>23/03/2018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5860-810B-4B44-A7EE-5BFDB81E0931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5524-51B2-4E97-AD24-1E82C546834E}" type="datetimeFigureOut">
              <a:rPr lang="en-GB" smtClean="0"/>
              <a:pPr/>
              <a:t>23/03/2018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5860-810B-4B44-A7EE-5BFDB81E0931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5524-51B2-4E97-AD24-1E82C546834E}" type="datetimeFigureOut">
              <a:rPr lang="en-GB" smtClean="0"/>
              <a:pPr/>
              <a:t>23/03/2018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5860-810B-4B44-A7EE-5BFDB81E0931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5524-51B2-4E97-AD24-1E82C546834E}" type="datetimeFigureOut">
              <a:rPr lang="en-GB" smtClean="0"/>
              <a:pPr/>
              <a:t>23/03/2018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5860-810B-4B44-A7EE-5BFDB81E0931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F5524-51B2-4E97-AD24-1E82C546834E}" type="datetimeFigureOut">
              <a:rPr lang="en-GB" smtClean="0"/>
              <a:pPr/>
              <a:t>23/03/2018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B5860-810B-4B44-A7EE-5BFDB81E0931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GBVICDC02\Configs\jmclaverty\Desktop\97449scr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9144001" cy="5974773"/>
          </a:xfrm>
          <a:prstGeom prst="rect">
            <a:avLst/>
          </a:prstGeom>
          <a:noFill/>
        </p:spPr>
      </p:pic>
      <p:pic>
        <p:nvPicPr>
          <p:cNvPr id="1027" name="Picture 3" descr="\\GBVICDC02\Configs\jmclaverty\Desktop\FYSF fin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6065912"/>
            <a:ext cx="792088" cy="7920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019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Insieme alle persone in fuga </a:t>
            </a:r>
            <a:r>
              <a:rPr lang="it-IT" sz="3600" b="1" dirty="0" err="1"/>
              <a:t>#standasone</a:t>
            </a:r>
            <a:endParaRPr lang="it-IT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260648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000" b="1" dirty="0">
                <a:solidFill>
                  <a:srgbClr val="FFFF00"/>
                </a:solidFill>
              </a:rPr>
              <a:t>Lesbo, Grecia</a:t>
            </a:r>
          </a:p>
          <a:p>
            <a:pPr algn="r"/>
            <a:r>
              <a:rPr lang="it-IT" sz="4000" b="1" dirty="0">
                <a:solidFill>
                  <a:srgbClr val="FFFF00"/>
                </a:solidFill>
              </a:rPr>
              <a:t>16 Febbraio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Victoria Campaigns\Youth and Schools\Woodside pics\Woodside Climate Lobby\DSC_5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028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0212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/>
              <a:t>Grazie </a:t>
            </a:r>
            <a:r>
              <a:rPr lang="en-US" sz="5400" b="1" dirty="0">
                <a:sym typeface="Wingdings" pitchFamily="2" charset="2"/>
              </a:rPr>
              <a:t></a:t>
            </a:r>
            <a:endParaRPr lang="en-GB" sz="5400" b="1" dirty="0"/>
          </a:p>
        </p:txBody>
      </p:sp>
      <p:pic>
        <p:nvPicPr>
          <p:cNvPr id="5" name="Picture 4" descr="\\GBVICDC02\Configs\jmclaverty\Desktop\FYSF fin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3920" y="6137920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GBVICDC02\Configs\jmclaverty\Desktop\79220s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5984" cy="6093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934670"/>
            <a:ext cx="7740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/>
              <a:t>Misurare un conflitto?</a:t>
            </a:r>
          </a:p>
        </p:txBody>
      </p:sp>
      <p:pic>
        <p:nvPicPr>
          <p:cNvPr id="6" name="Picture 3" descr="\\GBVICDC02\Configs\jmclaverty\Desktop\FYSF fin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6065912"/>
            <a:ext cx="792088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9664" y="404664"/>
            <a:ext cx="3024336" cy="707886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4000" b="1" dirty="0">
                <a:solidFill>
                  <a:srgbClr val="FFFF00"/>
                </a:solidFill>
              </a:rPr>
              <a:t>Aleppo, Siria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GBVICDC02\Configs\jmclaverty\Desktop\88601scr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138" cy="60932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/>
              <a:t>Un problema globale</a:t>
            </a:r>
          </a:p>
        </p:txBody>
      </p:sp>
      <p:pic>
        <p:nvPicPr>
          <p:cNvPr id="5" name="Picture 3" descr="\\GBVICDC02\Configs\jmclaverty\Desktop\FYSF fin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6065912"/>
            <a:ext cx="792088" cy="7920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7400" y="4725144"/>
            <a:ext cx="3276600" cy="1323439"/>
          </a:xfrm>
          <a:prstGeom prst="rect">
            <a:avLst/>
          </a:prstGeom>
          <a:solidFill>
            <a:schemeClr val="bg1">
              <a:lumMod val="50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4000" b="1" dirty="0" err="1">
                <a:solidFill>
                  <a:srgbClr val="FFFF00"/>
                </a:solidFill>
              </a:rPr>
              <a:t>Malakal</a:t>
            </a:r>
            <a:r>
              <a:rPr lang="it-IT" sz="4000" b="1" dirty="0">
                <a:solidFill>
                  <a:srgbClr val="FFFF00"/>
                </a:solidFill>
              </a:rPr>
              <a:t>, </a:t>
            </a:r>
          </a:p>
          <a:p>
            <a:pPr algn="r"/>
            <a:r>
              <a:rPr lang="it-IT" sz="4000" b="1" dirty="0">
                <a:solidFill>
                  <a:srgbClr val="FFFF00"/>
                </a:solidFill>
              </a:rPr>
              <a:t>Sudan del Sud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GBVICDC02\Configs\jmclaverty\Desktop\97106s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6438" cy="6093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/>
              <a:t>Un problema europeo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00" y="4725144"/>
            <a:ext cx="4343400" cy="1323439"/>
          </a:xfrm>
          <a:prstGeom prst="rect">
            <a:avLst/>
          </a:prstGeom>
          <a:solidFill>
            <a:schemeClr val="bg1">
              <a:lumMod val="50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4000" b="1" dirty="0">
                <a:solidFill>
                  <a:srgbClr val="FFFF00"/>
                </a:solidFill>
              </a:rPr>
              <a:t>Ingresso in Serbia</a:t>
            </a:r>
          </a:p>
          <a:p>
            <a:pPr algn="r"/>
            <a:r>
              <a:rPr lang="it-IT" sz="4000" b="1" dirty="0">
                <a:solidFill>
                  <a:srgbClr val="FFFF00"/>
                </a:solidFill>
              </a:rPr>
              <a:t>23 Febbraio 2016</a:t>
            </a:r>
          </a:p>
        </p:txBody>
      </p:sp>
      <p:pic>
        <p:nvPicPr>
          <p:cNvPr id="5" name="Picture 3" descr="\\GBVICDC02\Configs\jmclaverty\Desktop\FYSF fin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3920" y="6137920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GBVICDC02\Configs\jmclaverty\Desktop\96364s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6438" cy="6093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/>
              <a:t>33 per cento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0"/>
            <a:ext cx="5410200" cy="1323439"/>
          </a:xfrm>
          <a:prstGeom prst="rect">
            <a:avLst/>
          </a:prstGeom>
          <a:solidFill>
            <a:schemeClr val="bg1">
              <a:lumMod val="50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4000" b="1" dirty="0">
                <a:solidFill>
                  <a:srgbClr val="FFFF00"/>
                </a:solidFill>
              </a:rPr>
              <a:t>Valle della </a:t>
            </a:r>
            <a:r>
              <a:rPr lang="it-IT" sz="4000" b="1" dirty="0" err="1">
                <a:solidFill>
                  <a:srgbClr val="FFFF00"/>
                </a:solidFill>
              </a:rPr>
              <a:t>Beqa</a:t>
            </a:r>
            <a:r>
              <a:rPr lang="it-IT" sz="4000" b="1" dirty="0">
                <a:solidFill>
                  <a:srgbClr val="FFFF00"/>
                </a:solidFill>
              </a:rPr>
              <a:t>’, Libano</a:t>
            </a:r>
          </a:p>
          <a:p>
            <a:pPr algn="r"/>
            <a:r>
              <a:rPr lang="it-IT" sz="4000" b="1" dirty="0">
                <a:solidFill>
                  <a:srgbClr val="FFFF00"/>
                </a:solidFill>
              </a:rPr>
              <a:t>26 Gennaio 2016</a:t>
            </a:r>
          </a:p>
        </p:txBody>
      </p:sp>
      <p:pic>
        <p:nvPicPr>
          <p:cNvPr id="6" name="Picture 3" descr="\\GBVICDC02\Configs\jmclaverty\Desktop\FYSF fin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3920" y="6137920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GBVICDC02\Configs\jmclaverty\Desktop\42184sc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150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0212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/>
              <a:t>“Rifugiati climatici?”</a:t>
            </a:r>
          </a:p>
        </p:txBody>
      </p:sp>
      <p:pic>
        <p:nvPicPr>
          <p:cNvPr id="4" name="Picture 3" descr="\\GBVICDC02\Configs\jmclaverty\Desktop\FYSF fin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3920" y="6137920"/>
            <a:ext cx="720080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5800" y="0"/>
            <a:ext cx="4648200" cy="707886"/>
          </a:xfrm>
          <a:prstGeom prst="rect">
            <a:avLst/>
          </a:prstGeom>
          <a:solidFill>
            <a:schemeClr val="bg1">
              <a:lumMod val="5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4000" b="1" dirty="0">
                <a:solidFill>
                  <a:srgbClr val="FFFF00"/>
                </a:solidFill>
              </a:rPr>
              <a:t>Papua Nuova Guinea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5400" dirty="0"/>
              <a:t>Future Youth School </a:t>
            </a:r>
            <a:r>
              <a:rPr lang="en-US" sz="5400" dirty="0" smtClean="0"/>
              <a:t>Forums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00401" y="2996952"/>
            <a:ext cx="5943600" cy="1079500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err="1"/>
              <a:t>Insieme</a:t>
            </a:r>
            <a:r>
              <a:rPr lang="en-US" sz="4000" dirty="0"/>
              <a:t> </a:t>
            </a:r>
            <a:r>
              <a:rPr lang="en-US" sz="4000" dirty="0" err="1"/>
              <a:t>alle</a:t>
            </a:r>
            <a:r>
              <a:rPr lang="en-US" sz="4000" dirty="0"/>
              <a:t> </a:t>
            </a:r>
            <a:r>
              <a:rPr lang="en-US" sz="4000" dirty="0" err="1"/>
              <a:t>persone</a:t>
            </a:r>
            <a:r>
              <a:rPr lang="en-US" sz="4000" dirty="0"/>
              <a:t> in </a:t>
            </a:r>
            <a:r>
              <a:rPr lang="en-US" sz="4000" dirty="0" err="1"/>
              <a:t>fuga</a:t>
            </a:r>
            <a:r>
              <a:rPr lang="en-US" sz="4000" dirty="0"/>
              <a:t> #</a:t>
            </a:r>
            <a:r>
              <a:rPr lang="en-US" sz="4000" dirty="0" err="1"/>
              <a:t>standasone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41839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O:\CPIT Campaigns\Public Engagement Team\Open\3. Youth and Schools\Photos, Pictures and Videos\Youth Photos\2009\0910_Best of conferences\IMG_5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0212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/>
              <a:t>Sviluppare</a:t>
            </a:r>
            <a:r>
              <a:rPr lang="it-IT" sz="5400" b="1" dirty="0" smtClean="0"/>
              <a:t> un progetto</a:t>
            </a:r>
            <a:endParaRPr lang="it-IT" sz="5400" b="1" dirty="0"/>
          </a:p>
        </p:txBody>
      </p:sp>
      <p:pic>
        <p:nvPicPr>
          <p:cNvPr id="5" name="Picture 4" descr="\\GBVICDC02\Configs\jmclaverty\Desktop\FYSF fin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3920" y="6137920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Victoria Campaigns\Media\Photos and Audio\Images 2015\Education &amp; Youth\Close up on Climate by Liam Finn (CAFOD)\Lobbying worksh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9025" cy="6093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23051" y="609329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/>
              <a:t>Azione</a:t>
            </a:r>
            <a:endParaRPr lang="it-IT" sz="5400" b="1" dirty="0"/>
          </a:p>
        </p:txBody>
      </p:sp>
      <p:pic>
        <p:nvPicPr>
          <p:cNvPr id="4" name="Picture 3" descr="\\GBVICDC02\Configs\jmclaverty\Desktop\FYSF fin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3920" y="6137920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1511</Words>
  <Application>Microsoft Office PowerPoint</Application>
  <PresentationFormat>Presentazione su schermo (4:3)</PresentationFormat>
  <Paragraphs>121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Future Youth School Forums</vt:lpstr>
      <vt:lpstr>Presentazione standard di PowerPoint</vt:lpstr>
      <vt:lpstr>Presentazione standard di PowerPoint</vt:lpstr>
      <vt:lpstr>Presentazione standard di PowerPoint</vt:lpstr>
    </vt:vector>
  </TitlesOfParts>
  <Company>Oxfam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jmclaverty</dc:creator>
  <cp:lastModifiedBy>Federica Cicala</cp:lastModifiedBy>
  <cp:revision>200</cp:revision>
  <dcterms:created xsi:type="dcterms:W3CDTF">2016-07-15T16:28:13Z</dcterms:created>
  <dcterms:modified xsi:type="dcterms:W3CDTF">2018-03-23T18:02:32Z</dcterms:modified>
</cp:coreProperties>
</file>