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3"/>
  </p:notesMasterIdLst>
  <p:sldIdLst>
    <p:sldId id="256" r:id="rId2"/>
    <p:sldId id="259" r:id="rId3"/>
    <p:sldId id="261" r:id="rId4"/>
    <p:sldId id="258" r:id="rId5"/>
    <p:sldId id="262" r:id="rId6"/>
    <p:sldId id="263" r:id="rId7"/>
    <p:sldId id="265" r:id="rId8"/>
    <p:sldId id="266" r:id="rId9"/>
    <p:sldId id="268" r:id="rId10"/>
    <p:sldId id="273" r:id="rId11"/>
    <p:sldId id="275" r:id="rId12"/>
    <p:sldId id="277" r:id="rId13"/>
    <p:sldId id="278" r:id="rId14"/>
    <p:sldId id="281" r:id="rId15"/>
    <p:sldId id="282" r:id="rId16"/>
    <p:sldId id="283" r:id="rId17"/>
    <p:sldId id="284" r:id="rId18"/>
    <p:sldId id="286" r:id="rId19"/>
    <p:sldId id="285" r:id="rId20"/>
    <p:sldId id="287" r:id="rId21"/>
    <p:sldId id="288" r:id="rId22"/>
  </p:sldIdLst>
  <p:sldSz cx="9144000" cy="6858000" type="screen4x3"/>
  <p:notesSz cx="6797675" cy="9926638"/>
  <p:defaultTextStyle>
    <a:defPPr>
      <a:defRPr lang="en-GB"/>
    </a:defPPr>
    <a:lvl1pPr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b="1" kern="1200">
        <a:solidFill>
          <a:schemeClr val="bg1"/>
        </a:solidFill>
        <a:latin typeface="Arial" charset="0"/>
        <a:ea typeface="+mn-ea"/>
        <a:cs typeface="Arial" charset="0"/>
      </a:defRPr>
    </a:lvl1pPr>
    <a:lvl2pPr marL="742950" indent="-28575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b="1" kern="1200">
        <a:solidFill>
          <a:schemeClr val="bg1"/>
        </a:solidFill>
        <a:latin typeface="Arial" charset="0"/>
        <a:ea typeface="+mn-ea"/>
        <a:cs typeface="Arial" charset="0"/>
      </a:defRPr>
    </a:lvl2pPr>
    <a:lvl3pPr marL="11430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b="1" kern="1200">
        <a:solidFill>
          <a:schemeClr val="bg1"/>
        </a:solidFill>
        <a:latin typeface="Arial" charset="0"/>
        <a:ea typeface="+mn-ea"/>
        <a:cs typeface="Arial" charset="0"/>
      </a:defRPr>
    </a:lvl3pPr>
    <a:lvl4pPr marL="16002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b="1" kern="1200">
        <a:solidFill>
          <a:schemeClr val="bg1"/>
        </a:solidFill>
        <a:latin typeface="Arial" charset="0"/>
        <a:ea typeface="+mn-ea"/>
        <a:cs typeface="Arial" charset="0"/>
      </a:defRPr>
    </a:lvl4pPr>
    <a:lvl5pPr marL="20574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b="1" kern="1200">
        <a:solidFill>
          <a:schemeClr val="bg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b="1" kern="1200">
        <a:solidFill>
          <a:schemeClr val="bg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b="1" kern="1200">
        <a:solidFill>
          <a:schemeClr val="bg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b="1" kern="1200">
        <a:solidFill>
          <a:schemeClr val="bg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b="1" kern="1200">
        <a:solidFill>
          <a:schemeClr val="bg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</p:showPr>
  <p:clrMru>
    <a:srgbClr val="FF00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863" autoAdjust="0"/>
    <p:restoredTop sz="94660"/>
  </p:normalViewPr>
  <p:slideViewPr>
    <p:cSldViewPr>
      <p:cViewPr>
        <p:scale>
          <a:sx n="80" d="100"/>
          <a:sy n="80" d="100"/>
        </p:scale>
        <p:origin x="-1032" y="90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3127"/>
        <p:guide pos="214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-14887575" y="-12806363"/>
            <a:ext cx="18081625" cy="1356042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sp>
      <p:sp>
        <p:nvSpPr>
          <p:cNvPr id="3074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679450" y="4714875"/>
            <a:ext cx="5437188" cy="44656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it-IT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17575" y="754063"/>
            <a:ext cx="4964113" cy="37226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lIns="95562" tIns="47781" rIns="95562" bIns="47781" anchor="ctr"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17575" y="754063"/>
            <a:ext cx="4964113" cy="37226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lIns="95562" tIns="47781" rIns="95562" bIns="47781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17575" y="754063"/>
            <a:ext cx="4964113" cy="37226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lIns="95562" tIns="47781" rIns="95562" bIns="47781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17575" y="754063"/>
            <a:ext cx="4964113" cy="37226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lIns="95562" tIns="47781" rIns="95562" bIns="47781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17575" y="754063"/>
            <a:ext cx="4964113" cy="37226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lIns="95562" tIns="47781" rIns="95562" bIns="47781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17575" y="754063"/>
            <a:ext cx="4964113" cy="37226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lIns="95562" tIns="47781" rIns="95562" bIns="47781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17575" y="754063"/>
            <a:ext cx="4964113" cy="37226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lIns="95562" tIns="47781" rIns="95562" bIns="47781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17575" y="754063"/>
            <a:ext cx="4964113" cy="37226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lIns="95562" tIns="47781" rIns="95562" bIns="47781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17575" y="754063"/>
            <a:ext cx="4964113" cy="37226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lIns="95562" tIns="47781" rIns="95562" bIns="47781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17575" y="754063"/>
            <a:ext cx="4964113" cy="37226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lIns="95562" tIns="47781" rIns="95562" bIns="47781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17575" y="754063"/>
            <a:ext cx="4964113" cy="37226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lIns="95562" tIns="47781" rIns="95562" bIns="47781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17575" y="754063"/>
            <a:ext cx="4964113" cy="37226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lIns="95562" tIns="47781" rIns="95562" bIns="47781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17575" y="754063"/>
            <a:ext cx="4964113" cy="37226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lIns="95562" tIns="47781" rIns="95562" bIns="47781" anchor="ctr"/>
          <a:lstStyle/>
          <a:p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0755EDCE-9942-4D18-A18E-6A51F00B42F2}" type="slidenum">
              <a:rPr lang="it-IT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8216B19A-5F51-411B-9892-0061E4670130}" type="slidenum">
              <a:rPr lang="it-IT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174625"/>
            <a:ext cx="2055813" cy="6132513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174625"/>
            <a:ext cx="6019800" cy="6132513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25F536DE-A0C8-419D-BE4B-5C5FB6D4CF96}" type="slidenum">
              <a:rPr lang="it-IT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73C55BE3-33FB-43CD-9734-3B01469481BC}" type="slidenum">
              <a:rPr lang="it-IT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6672BBC5-8DBE-4706-BA1F-92CA021EBE2F}" type="slidenum">
              <a:rPr lang="it-IT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7013" cy="47069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6613" y="1600200"/>
            <a:ext cx="4038600" cy="47069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421EB375-AAFF-423D-B88A-53093FEF2FC6}" type="slidenum">
              <a:rPr lang="it-IT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dirty="0"/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6BFCA9C1-0E59-470C-8DB8-C4C51A36848F}" type="slidenum">
              <a:rPr lang="it-IT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2870B825-2267-4629-866D-2A6A022EBF7C}" type="slidenum">
              <a:rPr lang="it-IT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dirty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8B8E1ED2-FEBE-442E-B76C-E9FF99634BC1}" type="slidenum">
              <a:rPr lang="it-IT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0F1DC836-D5B0-4BCA-9D8C-3C44A69115EC}" type="slidenum">
              <a:rPr lang="it-IT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3632275F-7FFC-46B9-AFF4-3E723F3772CB}" type="slidenum">
              <a:rPr lang="it-IT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800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74625"/>
            <a:ext cx="8228013" cy="13414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Fate clic per modificare il formato del testo del titolo</a:t>
            </a: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8013" cy="47069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Fate clic per modificare il formato del testo della struttura</a:t>
            </a:r>
          </a:p>
          <a:p>
            <a:pPr lvl="1"/>
            <a:r>
              <a:rPr lang="en-GB" smtClean="0"/>
              <a:t>Secondo livello struttura</a:t>
            </a:r>
          </a:p>
          <a:p>
            <a:pPr lvl="2"/>
            <a:r>
              <a:rPr lang="en-GB" smtClean="0"/>
              <a:t>Terzo livello struttura</a:t>
            </a:r>
          </a:p>
          <a:p>
            <a:pPr lvl="3"/>
            <a:r>
              <a:rPr lang="en-GB" smtClean="0"/>
              <a:t>Quarto livello struttura</a:t>
            </a:r>
          </a:p>
          <a:p>
            <a:pPr lvl="4"/>
            <a:r>
              <a:rPr lang="en-GB" smtClean="0"/>
              <a:t>Quinto livello struttura</a:t>
            </a:r>
          </a:p>
          <a:p>
            <a:pPr lvl="4"/>
            <a:r>
              <a:rPr lang="en-GB" smtClean="0"/>
              <a:t>Sesto livello struttura</a:t>
            </a:r>
          </a:p>
          <a:p>
            <a:pPr lvl="4"/>
            <a:r>
              <a:rPr lang="en-GB" smtClean="0"/>
              <a:t>Settimo livello struttura</a:t>
            </a:r>
          </a:p>
          <a:p>
            <a:pPr lvl="4"/>
            <a:r>
              <a:rPr lang="en-GB" smtClean="0"/>
              <a:t>Ottavo livello struttura</a:t>
            </a:r>
          </a:p>
          <a:p>
            <a:pPr lvl="4"/>
            <a:r>
              <a:rPr lang="en-GB" smtClean="0"/>
              <a:t>Nono livello struttura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413500"/>
            <a:ext cx="2132013" cy="3667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46800" rIns="0" bIns="46800" numCol="1" anchor="b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b="0">
                <a:solidFill>
                  <a:srgbClr val="000000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1028" name="Text Box 4"/>
          <p:cNvSpPr txBox="1">
            <a:spLocks noChangeArrowheads="1"/>
          </p:cNvSpPr>
          <p:nvPr/>
        </p:nvSpPr>
        <p:spPr bwMode="auto">
          <a:xfrm>
            <a:off x="3124200" y="6413500"/>
            <a:ext cx="2895600" cy="368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it-IT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7924800" y="6413500"/>
            <a:ext cx="760413" cy="3667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46800" rIns="0" bIns="46800" numCol="1" anchor="b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b="0">
                <a:solidFill>
                  <a:srgbClr val="000000"/>
                </a:solidFill>
              </a:defRPr>
            </a:lvl1pPr>
          </a:lstStyle>
          <a:p>
            <a:fld id="{BBB22702-C8FB-4495-8451-2137258EFB61}" type="slidenum">
              <a:rPr lang="it-IT"/>
              <a:pPr/>
              <a:t>‹N›</a:t>
            </a:fld>
            <a:endParaRPr lang="it-IT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100" b="1">
          <a:solidFill>
            <a:srgbClr val="FFFFFF"/>
          </a:solidFill>
          <a:latin typeface="+mj-lt"/>
          <a:ea typeface="+mj-ea"/>
          <a:cs typeface="+mj-cs"/>
        </a:defRPr>
      </a:lvl1pPr>
      <a:lvl2pPr marL="742950" indent="-28575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100" b="1">
          <a:solidFill>
            <a:srgbClr val="FFFFFF"/>
          </a:solidFill>
          <a:latin typeface="Lucida Sans" pitchFamily="34" charset="0"/>
          <a:ea typeface="Arial Unicode MS" pitchFamily="34" charset="-128"/>
          <a:cs typeface="Arial Unicode MS" pitchFamily="34" charset="-128"/>
        </a:defRPr>
      </a:lvl2pPr>
      <a:lvl3pPr marL="11430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100" b="1">
          <a:solidFill>
            <a:srgbClr val="FFFFFF"/>
          </a:solidFill>
          <a:latin typeface="Lucida Sans" pitchFamily="34" charset="0"/>
          <a:ea typeface="Arial Unicode MS" pitchFamily="34" charset="-128"/>
          <a:cs typeface="Arial Unicode MS" pitchFamily="34" charset="-128"/>
        </a:defRPr>
      </a:lvl3pPr>
      <a:lvl4pPr marL="16002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100" b="1">
          <a:solidFill>
            <a:srgbClr val="FFFFFF"/>
          </a:solidFill>
          <a:latin typeface="Lucida Sans" pitchFamily="34" charset="0"/>
          <a:ea typeface="Arial Unicode MS" pitchFamily="34" charset="-128"/>
          <a:cs typeface="Arial Unicode MS" pitchFamily="34" charset="-128"/>
        </a:defRPr>
      </a:lvl4pPr>
      <a:lvl5pPr marL="20574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100" b="1">
          <a:solidFill>
            <a:srgbClr val="FFFFFF"/>
          </a:solidFill>
          <a:latin typeface="Lucida Sans" pitchFamily="34" charset="0"/>
          <a:ea typeface="Arial Unicode MS" pitchFamily="34" charset="-128"/>
          <a:cs typeface="Arial Unicode MS" pitchFamily="34" charset="-128"/>
        </a:defRPr>
      </a:lvl5pPr>
      <a:lvl6pPr marL="25146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100" b="1">
          <a:solidFill>
            <a:srgbClr val="FFFFFF"/>
          </a:solidFill>
          <a:latin typeface="Lucida Sans" pitchFamily="34" charset="0"/>
          <a:ea typeface="Arial Unicode MS" pitchFamily="34" charset="-128"/>
          <a:cs typeface="Arial Unicode MS" pitchFamily="34" charset="-128"/>
        </a:defRPr>
      </a:lvl6pPr>
      <a:lvl7pPr marL="29718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100" b="1">
          <a:solidFill>
            <a:srgbClr val="FFFFFF"/>
          </a:solidFill>
          <a:latin typeface="Lucida Sans" pitchFamily="34" charset="0"/>
          <a:ea typeface="Arial Unicode MS" pitchFamily="34" charset="-128"/>
          <a:cs typeface="Arial Unicode MS" pitchFamily="34" charset="-128"/>
        </a:defRPr>
      </a:lvl7pPr>
      <a:lvl8pPr marL="34290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100" b="1">
          <a:solidFill>
            <a:srgbClr val="FFFFFF"/>
          </a:solidFill>
          <a:latin typeface="Lucida Sans" pitchFamily="34" charset="0"/>
          <a:ea typeface="Arial Unicode MS" pitchFamily="34" charset="-128"/>
          <a:cs typeface="Arial Unicode MS" pitchFamily="34" charset="-128"/>
        </a:defRPr>
      </a:lvl8pPr>
      <a:lvl9pPr marL="38862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100" b="1">
          <a:solidFill>
            <a:srgbClr val="FFFFFF"/>
          </a:solidFill>
          <a:latin typeface="Lucida Sans" pitchFamily="34" charset="0"/>
          <a:ea typeface="Arial Unicode MS" pitchFamily="34" charset="-128"/>
          <a:cs typeface="Arial Unicode MS" pitchFamily="34" charset="-128"/>
        </a:defRPr>
      </a:lvl9pPr>
    </p:titleStyle>
    <p:bodyStyle>
      <a:lvl1pPr marL="342900" indent="-342900" algn="l" defTabSz="449263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8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fontAlgn="base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  <a:cs typeface="+mn-cs"/>
        </a:defRPr>
      </a:lvl2pPr>
      <a:lvl3pPr marL="1143000" indent="-228600" algn="l" defTabSz="449263" rtl="0" fontAlgn="base">
        <a:spcBef>
          <a:spcPts val="55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200">
          <a:solidFill>
            <a:srgbClr val="FFFFFF"/>
          </a:solidFill>
          <a:latin typeface="+mn-lt"/>
          <a:ea typeface="+mn-ea"/>
          <a:cs typeface="+mn-cs"/>
        </a:defRPr>
      </a:lvl3pPr>
      <a:lvl4pPr marL="16002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FFFFFF"/>
          </a:solidFill>
          <a:latin typeface="+mn-lt"/>
          <a:ea typeface="+mn-ea"/>
          <a:cs typeface="+mn-cs"/>
        </a:defRPr>
      </a:lvl4pPr>
      <a:lvl5pPr marL="20574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FFFFFF"/>
          </a:solidFill>
          <a:latin typeface="+mn-lt"/>
          <a:ea typeface="+mn-ea"/>
          <a:cs typeface="+mn-cs"/>
        </a:defRPr>
      </a:lvl5pPr>
      <a:lvl6pPr marL="25146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FFFFFF"/>
          </a:solidFill>
          <a:latin typeface="+mn-lt"/>
          <a:ea typeface="+mn-ea"/>
          <a:cs typeface="+mn-cs"/>
        </a:defRPr>
      </a:lvl6pPr>
      <a:lvl7pPr marL="29718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FFFFFF"/>
          </a:solidFill>
          <a:latin typeface="+mn-lt"/>
          <a:ea typeface="+mn-ea"/>
          <a:cs typeface="+mn-cs"/>
        </a:defRPr>
      </a:lvl7pPr>
      <a:lvl8pPr marL="34290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FFFFFF"/>
          </a:solidFill>
          <a:latin typeface="+mn-lt"/>
          <a:ea typeface="+mn-ea"/>
          <a:cs typeface="+mn-cs"/>
        </a:defRPr>
      </a:lvl8pPr>
      <a:lvl9pPr marL="38862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FFFFFF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3779838" y="1809750"/>
            <a:ext cx="4464050" cy="27717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it-IT" sz="4400" dirty="0"/>
              <a:t>Un linguaggio </a:t>
            </a:r>
            <a:r>
              <a:rPr lang="it-IT" sz="4400" i="1" dirty="0"/>
              <a:t>diverso </a:t>
            </a:r>
          </a:p>
          <a:p>
            <a:pPr algn="ctr"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it-IT" sz="4400" dirty="0"/>
              <a:t>per una diversa pubblicità</a:t>
            </a:r>
            <a:r>
              <a:rPr lang="it-IT" sz="4400" dirty="0">
                <a:solidFill>
                  <a:srgbClr val="000000"/>
                </a:solidFill>
              </a:rPr>
              <a:t> </a:t>
            </a:r>
          </a:p>
        </p:txBody>
      </p:sp>
      <p:pic>
        <p:nvPicPr>
          <p:cNvPr id="4100" name="Picture 4" descr="se-non-ora-quando-firenz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9975" y="1989138"/>
            <a:ext cx="2422525" cy="2520950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ext Box 1"/>
          <p:cNvSpPr txBox="1">
            <a:spLocks noChangeArrowheads="1"/>
          </p:cNvSpPr>
          <p:nvPr/>
        </p:nvSpPr>
        <p:spPr bwMode="auto">
          <a:xfrm>
            <a:off x="457200" y="250825"/>
            <a:ext cx="8229600" cy="11890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4000">
                <a:solidFill>
                  <a:srgbClr val="FFFFFF"/>
                </a:solidFill>
                <a:ea typeface="Arial Unicode MS" pitchFamily="34" charset="-128"/>
                <a:cs typeface="Arial Unicode MS" pitchFamily="34" charset="-128"/>
              </a:rPr>
              <a:t>Stirare è un lavoro da donne. </a:t>
            </a:r>
            <a:br>
              <a:rPr lang="it-IT" sz="4000">
                <a:solidFill>
                  <a:srgbClr val="FFFFFF"/>
                </a:solidFill>
                <a:ea typeface="Arial Unicode MS" pitchFamily="34" charset="-128"/>
                <a:cs typeface="Arial Unicode MS" pitchFamily="34" charset="-128"/>
              </a:rPr>
            </a:br>
            <a:r>
              <a:rPr lang="it-IT" sz="4000">
                <a:solidFill>
                  <a:srgbClr val="FFFFFF"/>
                </a:solidFill>
                <a:ea typeface="Arial Unicode MS" pitchFamily="34" charset="-128"/>
                <a:cs typeface="Arial Unicode MS" pitchFamily="34" charset="-128"/>
              </a:rPr>
              <a:t>Lo dice l'etichetta !!!</a:t>
            </a:r>
          </a:p>
        </p:txBody>
      </p:sp>
      <p:sp>
        <p:nvSpPr>
          <p:cNvPr id="21506" name="Text Box 2"/>
          <p:cNvSpPr txBox="1">
            <a:spLocks noChangeArrowheads="1"/>
          </p:cNvSpPr>
          <p:nvPr/>
        </p:nvSpPr>
        <p:spPr bwMode="auto">
          <a:xfrm>
            <a:off x="1012825" y="4572000"/>
            <a:ext cx="184150" cy="3667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21507" name="AutoShape 3"/>
          <p:cNvSpPr>
            <a:spLocks noChangeArrowheads="1"/>
          </p:cNvSpPr>
          <p:nvPr/>
        </p:nvSpPr>
        <p:spPr bwMode="auto">
          <a:xfrm>
            <a:off x="1196975" y="3886200"/>
            <a:ext cx="1066800" cy="685800"/>
          </a:xfrm>
          <a:prstGeom prst="rightArrow">
            <a:avLst>
              <a:gd name="adj1" fmla="val 50000"/>
              <a:gd name="adj2" fmla="val 38889"/>
            </a:avLst>
          </a:prstGeom>
          <a:solidFill>
            <a:srgbClr val="FF5050"/>
          </a:solidFill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grpSp>
        <p:nvGrpSpPr>
          <p:cNvPr id="21508" name="Group 4"/>
          <p:cNvGrpSpPr>
            <a:grpSpLocks/>
          </p:cNvGrpSpPr>
          <p:nvPr/>
        </p:nvGrpSpPr>
        <p:grpSpPr bwMode="auto">
          <a:xfrm>
            <a:off x="1030288" y="1619250"/>
            <a:ext cx="7069137" cy="4706938"/>
            <a:chOff x="649" y="1020"/>
            <a:chExt cx="4453" cy="2965"/>
          </a:xfrm>
        </p:grpSpPr>
        <p:pic>
          <p:nvPicPr>
            <p:cNvPr id="21509" name="Picture 5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49" y="1020"/>
              <a:ext cx="4453" cy="2965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</p:pic>
        <p:sp>
          <p:nvSpPr>
            <p:cNvPr id="21510" name="Text Box 6"/>
            <p:cNvSpPr txBox="1">
              <a:spLocks noChangeArrowheads="1"/>
            </p:cNvSpPr>
            <p:nvPr/>
          </p:nvSpPr>
          <p:spPr bwMode="auto">
            <a:xfrm>
              <a:off x="649" y="1020"/>
              <a:ext cx="4453" cy="2965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</p:grpSp>
      <p:sp>
        <p:nvSpPr>
          <p:cNvPr id="21511" name="AutoShape 7"/>
          <p:cNvSpPr>
            <a:spLocks noChangeArrowheads="1"/>
          </p:cNvSpPr>
          <p:nvPr/>
        </p:nvSpPr>
        <p:spPr bwMode="auto">
          <a:xfrm>
            <a:off x="2555875" y="4437063"/>
            <a:ext cx="1152525" cy="503237"/>
          </a:xfrm>
          <a:prstGeom prst="rightArrow">
            <a:avLst>
              <a:gd name="adj1" fmla="val 50000"/>
              <a:gd name="adj2" fmla="val 57256"/>
            </a:avLst>
          </a:prstGeom>
          <a:solidFill>
            <a:srgbClr val="FF0066"/>
          </a:solidFill>
          <a:ln w="9398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39950" y="549275"/>
            <a:ext cx="4232275" cy="58324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23554" name="Text Box 2"/>
          <p:cNvSpPr txBox="1">
            <a:spLocks noChangeArrowheads="1"/>
          </p:cNvSpPr>
          <p:nvPr/>
        </p:nvSpPr>
        <p:spPr bwMode="auto">
          <a:xfrm>
            <a:off x="179388" y="688975"/>
            <a:ext cx="1871662" cy="33877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tabLst>
                <a:tab pos="723900" algn="l"/>
                <a:tab pos="1447800" algn="l"/>
              </a:tabLst>
            </a:pPr>
            <a:r>
              <a:rPr lang="it-IT" sz="3600" b="0">
                <a:solidFill>
                  <a:srgbClr val="FFFFFF"/>
                </a:solidFill>
                <a:cs typeface="Times New Roman" pitchFamily="18" charset="0"/>
              </a:rPr>
              <a:t>Gli uomini veri non portano le borse! </a:t>
            </a:r>
          </a:p>
        </p:txBody>
      </p:sp>
      <p:sp>
        <p:nvSpPr>
          <p:cNvPr id="23555" name="Text Box 3"/>
          <p:cNvSpPr txBox="1">
            <a:spLocks noChangeArrowheads="1"/>
          </p:cNvSpPr>
          <p:nvPr/>
        </p:nvSpPr>
        <p:spPr bwMode="auto">
          <a:xfrm>
            <a:off x="6443663" y="476250"/>
            <a:ext cx="2700337" cy="5327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5000" rIns="90000" bIns="45000"/>
          <a:lstStyle/>
          <a:p>
            <a: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it-IT" sz="3600" b="0">
                <a:solidFill>
                  <a:srgbClr val="FFFFFF"/>
                </a:solidFill>
                <a:cs typeface="Times New Roman" pitchFamily="18" charset="0"/>
              </a:rPr>
              <a:t>Per </a:t>
            </a:r>
          </a:p>
          <a:p>
            <a: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it-IT" sz="3600" b="0">
                <a:solidFill>
                  <a:srgbClr val="FFFFFF"/>
                </a:solidFill>
                <a:cs typeface="Times New Roman" pitchFamily="18" charset="0"/>
              </a:rPr>
              <a:t>essere    donne </a:t>
            </a:r>
          </a:p>
          <a:p>
            <a: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it-IT" sz="3600" b="0">
                <a:solidFill>
                  <a:srgbClr val="FFFFFF"/>
                </a:solidFill>
                <a:cs typeface="Times New Roman" pitchFamily="18" charset="0"/>
              </a:rPr>
              <a:t>vere </a:t>
            </a:r>
          </a:p>
          <a:p>
            <a: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it-IT" sz="3600" b="0">
                <a:solidFill>
                  <a:srgbClr val="FFFFFF"/>
                </a:solidFill>
                <a:cs typeface="Times New Roman" pitchFamily="18" charset="0"/>
              </a:rPr>
              <a:t>è obbligatorio averle!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3048000" cy="20050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8000" y="990600"/>
            <a:ext cx="3276600" cy="45894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43675" y="0"/>
            <a:ext cx="2600325" cy="31115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25604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3124200"/>
            <a:ext cx="3429000" cy="36988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25605" name="Text Box 5"/>
          <p:cNvSpPr txBox="1">
            <a:spLocks noChangeArrowheads="1"/>
          </p:cNvSpPr>
          <p:nvPr/>
        </p:nvSpPr>
        <p:spPr bwMode="auto">
          <a:xfrm>
            <a:off x="6467475" y="3276600"/>
            <a:ext cx="2568575" cy="1476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spcBef>
                <a:spcPts val="2250"/>
              </a:spcBef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it-IT" sz="3600" b="0">
                <a:solidFill>
                  <a:srgbClr val="FFFFFF"/>
                </a:solidFill>
              </a:rPr>
              <a:t>Giocattoli o </a:t>
            </a:r>
          </a:p>
          <a:p>
            <a:pPr>
              <a:spcBef>
                <a:spcPts val="2250"/>
              </a:spcBef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it-IT" sz="3600" b="0">
                <a:solidFill>
                  <a:srgbClr val="FFFFFF"/>
                </a:solidFill>
              </a:rPr>
              <a:t>stereotipi ?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2859088" cy="2184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73725" y="0"/>
            <a:ext cx="3470275" cy="3429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886200"/>
            <a:ext cx="3070225" cy="279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26628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59088" y="2184400"/>
            <a:ext cx="2654300" cy="30607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26629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513388" y="3886200"/>
            <a:ext cx="3505200" cy="28273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26630" name="Text Box 6"/>
          <p:cNvSpPr txBox="1">
            <a:spLocks noChangeArrowheads="1"/>
          </p:cNvSpPr>
          <p:nvPr/>
        </p:nvSpPr>
        <p:spPr bwMode="auto">
          <a:xfrm>
            <a:off x="2859088" y="0"/>
            <a:ext cx="2814637" cy="2124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spcBef>
                <a:spcPts val="1500"/>
              </a:spcBef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it-IT" sz="2400">
                <a:solidFill>
                  <a:srgbClr val="FFFFFF"/>
                </a:solidFill>
              </a:rPr>
              <a:t>Siamo sicure che </a:t>
            </a:r>
          </a:p>
          <a:p>
            <a:pPr>
              <a:spcBef>
                <a:spcPts val="1500"/>
              </a:spcBef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it-IT" sz="2400">
                <a:solidFill>
                  <a:srgbClr val="FFFFFF"/>
                </a:solidFill>
              </a:rPr>
              <a:t>le bambine</a:t>
            </a:r>
          </a:p>
          <a:p>
            <a:pPr>
              <a:spcBef>
                <a:spcPts val="1500"/>
              </a:spcBef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it-IT" sz="2400">
                <a:solidFill>
                  <a:srgbClr val="FFFFFF"/>
                </a:solidFill>
              </a:rPr>
              <a:t>vogliano essere</a:t>
            </a:r>
          </a:p>
          <a:p>
            <a:pPr>
              <a:spcBef>
                <a:spcPts val="1500"/>
              </a:spcBef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it-IT" sz="2400">
                <a:solidFill>
                  <a:srgbClr val="FFFFFF"/>
                </a:solidFill>
              </a:rPr>
              <a:t>solo così ?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1" y="174625"/>
            <a:ext cx="7859216" cy="1238151"/>
          </a:xfrm>
        </p:spPr>
        <p:txBody>
          <a:bodyPr/>
          <a:lstStyle/>
          <a:p>
            <a:r>
              <a:rPr lang="it-IT" sz="3600" dirty="0" smtClean="0"/>
              <a:t>Premiazione concorso 2013</a:t>
            </a:r>
            <a:endParaRPr lang="it-IT" sz="3600" dirty="0"/>
          </a:p>
        </p:txBody>
      </p:sp>
      <p:pic>
        <p:nvPicPr>
          <p:cNvPr id="3" name="Picture 2" descr="C:\Users\MC Pietrogrande\Pictures\Slide Shows\249083_541814062533026_1205935719_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628800"/>
            <a:ext cx="6336704" cy="4171663"/>
          </a:xfrm>
          <a:prstGeom prst="rect">
            <a:avLst/>
          </a:prstGeom>
          <a:noFill/>
        </p:spPr>
      </p:pic>
      <p:pic>
        <p:nvPicPr>
          <p:cNvPr id="4" name="Picture 2" descr="C:\Users\MC Pietrogrande\Pictures\Slide Shows\se-non-ora-quando-firenz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0"/>
            <a:ext cx="1043608" cy="114796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 smtClean="0"/>
              <a:t>Premiazione concorso 2013</a:t>
            </a:r>
            <a:endParaRPr lang="it-IT" sz="3600" dirty="0"/>
          </a:p>
        </p:txBody>
      </p:sp>
      <p:pic>
        <p:nvPicPr>
          <p:cNvPr id="3075" name="Picture 3" descr="C:\Users\MC Pietrogrande\Pictures\Slide Shows\943550_541818262532606_1627293254_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1700808"/>
            <a:ext cx="5940152" cy="4455114"/>
          </a:xfrm>
          <a:prstGeom prst="rect">
            <a:avLst/>
          </a:prstGeom>
          <a:noFill/>
        </p:spPr>
      </p:pic>
      <p:pic>
        <p:nvPicPr>
          <p:cNvPr id="6" name="Picture 2" descr="C:\Users\MC Pietrogrande\Pictures\Slide Shows\se-non-ora-quando-firenz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0"/>
            <a:ext cx="1043608" cy="114796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 vincitori 2013</a:t>
            </a:r>
            <a:endParaRPr lang="it-IT" dirty="0"/>
          </a:p>
        </p:txBody>
      </p:sp>
      <p:pic>
        <p:nvPicPr>
          <p:cNvPr id="1026" name="Picture 2" descr="C:\Users\MC Pietrogrande\Pictures\Slide Shows\942770_540906922623740_2047906759_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196752"/>
            <a:ext cx="6984775" cy="5238581"/>
          </a:xfrm>
          <a:prstGeom prst="rect">
            <a:avLst/>
          </a:prstGeom>
          <a:noFill/>
        </p:spPr>
      </p:pic>
      <p:pic>
        <p:nvPicPr>
          <p:cNvPr id="4" name="Picture 2" descr="C:\Users\MC Pietrogrande\Pictures\Slide Shows\se-non-ora-quando-firenz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0"/>
            <a:ext cx="1043608" cy="114796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La mostra 2013</a:t>
            </a:r>
            <a:endParaRPr lang="it-IT" dirty="0"/>
          </a:p>
        </p:txBody>
      </p:sp>
      <p:pic>
        <p:nvPicPr>
          <p:cNvPr id="2050" name="Picture 2" descr="C:\Users\MC Pietrogrande\Pictures\Slide Shows\995776_541813479199751_1159881293_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340768"/>
            <a:ext cx="7008779" cy="5256584"/>
          </a:xfrm>
          <a:prstGeom prst="rect">
            <a:avLst/>
          </a:prstGeom>
          <a:noFill/>
        </p:spPr>
      </p:pic>
      <p:pic>
        <p:nvPicPr>
          <p:cNvPr id="4" name="Picture 2" descr="C:\Users\MC Pietrogrande\Pictures\Slide Shows\se-non-ora-quando-firenz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0"/>
            <a:ext cx="1043608" cy="114796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ctrTitle"/>
          </p:nvPr>
        </p:nvSpPr>
        <p:spPr>
          <a:xfrm>
            <a:off x="467544" y="1340768"/>
            <a:ext cx="7918648" cy="1827634"/>
          </a:xfrm>
        </p:spPr>
        <p:txBody>
          <a:bodyPr/>
          <a:lstStyle/>
          <a:p>
            <a:r>
              <a:rPr lang="it-IT" sz="4400" dirty="0" smtClean="0"/>
              <a:t>Concorso 2014</a:t>
            </a:r>
            <a:endParaRPr lang="it-IT" sz="4400" dirty="0"/>
          </a:p>
        </p:txBody>
      </p:sp>
      <p:sp>
        <p:nvSpPr>
          <p:cNvPr id="4" name="Sottotitolo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sz="3200" dirty="0" smtClean="0"/>
              <a:t>“UN LINGUAGGIO DIVERSO PER UNA DIVERSA </a:t>
            </a:r>
            <a:r>
              <a:rPr lang="it-IT" sz="3200" cap="all" dirty="0" smtClean="0"/>
              <a:t>pubblicità”</a:t>
            </a:r>
            <a:endParaRPr lang="it-IT" sz="3200" cap="all" dirty="0"/>
          </a:p>
        </p:txBody>
      </p:sp>
      <p:pic>
        <p:nvPicPr>
          <p:cNvPr id="5" name="Picture 2" descr="C:\Users\MC Pietrogrande\Pictures\Slide Shows\se-non-ora-quando-firenz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0"/>
            <a:ext cx="1512168" cy="166338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MC Pietrogrande\Desktop\Bando scuole\Concorso 2014\Concorso 2014 definitivo\Volantino fronte SNOQ F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0648"/>
            <a:ext cx="9144000" cy="64014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Text Box 1"/>
          <p:cNvSpPr txBox="1">
            <a:spLocks noChangeArrowheads="1"/>
          </p:cNvSpPr>
          <p:nvPr/>
        </p:nvSpPr>
        <p:spPr bwMode="auto">
          <a:xfrm>
            <a:off x="360363" y="1327150"/>
            <a:ext cx="8280400" cy="489582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it-IT" sz="2400" dirty="0">
                <a:solidFill>
                  <a:srgbClr val="FFFFFF"/>
                </a:solidFill>
              </a:rPr>
              <a:t>COSTITUZIONE ITALIANA</a:t>
            </a:r>
          </a:p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endParaRPr lang="it-IT" sz="2400" b="0" dirty="0">
              <a:solidFill>
                <a:srgbClr val="FFFFFF"/>
              </a:solidFill>
            </a:endParaRPr>
          </a:p>
          <a:p>
            <a:pPr algn="just"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it-IT" sz="2400" dirty="0">
                <a:solidFill>
                  <a:srgbClr val="FFFFFF"/>
                </a:solidFill>
              </a:rPr>
              <a:t>Art. 3</a:t>
            </a:r>
            <a:r>
              <a:rPr lang="it-IT" sz="2400" b="0" dirty="0">
                <a:solidFill>
                  <a:srgbClr val="FFFFFF"/>
                </a:solidFill>
              </a:rPr>
              <a:t>  </a:t>
            </a:r>
            <a:r>
              <a:rPr lang="it-IT" sz="2400" b="0" i="1" dirty="0">
                <a:solidFill>
                  <a:srgbClr val="FFFFFF"/>
                </a:solidFill>
              </a:rPr>
              <a:t>Tutti i cittadini hanno pari dignità sociale e sono uguali davanti alla legge, senza distinzioni di sesso, di razza, di lingua, di religione, di opinioni politiche, di condizioni personali e sociali.</a:t>
            </a:r>
          </a:p>
          <a:p>
            <a:pPr algn="just"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endParaRPr lang="it-IT" sz="2400" b="0" i="1" dirty="0">
              <a:solidFill>
                <a:srgbClr val="FFFFFF"/>
              </a:solidFill>
            </a:endParaRPr>
          </a:p>
          <a:p>
            <a:pPr algn="just"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it-IT" sz="2400" b="0" i="1" dirty="0">
                <a:solidFill>
                  <a:srgbClr val="FFFFFF"/>
                </a:solidFill>
              </a:rPr>
              <a:t>E’ compito della Repubblica rimuovere gli ostacoli di ordine economico e </a:t>
            </a:r>
            <a:r>
              <a:rPr lang="it-IT" sz="2400" b="0" i="1" dirty="0" smtClean="0">
                <a:solidFill>
                  <a:srgbClr val="FFFFFF"/>
                </a:solidFill>
              </a:rPr>
              <a:t>sociale</a:t>
            </a:r>
            <a:r>
              <a:rPr lang="it-IT" sz="2400" b="0" i="1" dirty="0">
                <a:solidFill>
                  <a:srgbClr val="FFFFFF"/>
                </a:solidFill>
              </a:rPr>
              <a:t>, che, limitando di fatto la libertà e l’eguaglianza dei cittadini, impediscono il pieno sviluppo della persona umana e l‘effettiva partecipazione di tutti i lavoratori all’organizzazione politica, economica e sociale del Paese.</a:t>
            </a:r>
          </a:p>
        </p:txBody>
      </p:sp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1476375" y="404813"/>
            <a:ext cx="6480175" cy="70326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it-IT" sz="3600">
                <a:solidFill>
                  <a:srgbClr val="FFFFFF"/>
                </a:solidFill>
              </a:rPr>
              <a:t>La parità è un diritto</a:t>
            </a:r>
            <a:r>
              <a:rPr lang="it-IT" sz="4000" b="0">
                <a:solidFill>
                  <a:srgbClr val="FFFFFF"/>
                </a:solidFill>
              </a:rPr>
              <a:t> </a:t>
            </a:r>
          </a:p>
        </p:txBody>
      </p:sp>
      <p:pic>
        <p:nvPicPr>
          <p:cNvPr id="4" name="Picture 2" descr="C:\Users\MC Pietrogrande\Pictures\Slide Shows\se-non-ora-quando-firenz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0"/>
            <a:ext cx="1043608" cy="1147969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644" y="404664"/>
            <a:ext cx="8995918" cy="6192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Dettagli bando 2014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Data inizio:</a:t>
            </a:r>
          </a:p>
          <a:p>
            <a:r>
              <a:rPr lang="it-IT" dirty="0" smtClean="0"/>
              <a:t>Modalità adesione:</a:t>
            </a:r>
          </a:p>
          <a:p>
            <a:r>
              <a:rPr lang="it-IT" dirty="0" smtClean="0"/>
              <a:t>Chi può partecipare:</a:t>
            </a:r>
          </a:p>
          <a:p>
            <a:r>
              <a:rPr lang="it-IT" dirty="0" smtClean="0"/>
              <a:t>Oggetto:</a:t>
            </a:r>
          </a:p>
          <a:p>
            <a:r>
              <a:rPr lang="it-IT" dirty="0" smtClean="0"/>
              <a:t>Realizzazione e invio materiali:</a:t>
            </a:r>
          </a:p>
          <a:p>
            <a:r>
              <a:rPr lang="it-IT" dirty="0" smtClean="0"/>
              <a:t>Informazioni:</a:t>
            </a:r>
          </a:p>
          <a:p>
            <a:endParaRPr lang="it-IT" dirty="0"/>
          </a:p>
        </p:txBody>
      </p:sp>
      <p:pic>
        <p:nvPicPr>
          <p:cNvPr id="4" name="Picture 2" descr="C:\Users\MC Pietrogrande\Pictures\Slide Shows\se-non-ora-quando-firenz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0"/>
            <a:ext cx="1043608" cy="114796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7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377950"/>
            <a:ext cx="9144000" cy="4572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612775" y="411163"/>
            <a:ext cx="8135938" cy="6413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it-IT" sz="3600">
                <a:solidFill>
                  <a:srgbClr val="FFFFFF"/>
                </a:solidFill>
              </a:rPr>
              <a:t>Il mondo è  rosa,  il mondo è blu…..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ext Box 1"/>
          <p:cNvSpPr txBox="1">
            <a:spLocks noChangeArrowheads="1"/>
          </p:cNvSpPr>
          <p:nvPr/>
        </p:nvSpPr>
        <p:spPr bwMode="auto">
          <a:xfrm>
            <a:off x="411163" y="360363"/>
            <a:ext cx="8229600" cy="623728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/>
          <a:lstStyle/>
          <a:p>
            <a:pPr marL="546100" indent="-409575" algn="ctr">
              <a:lnSpc>
                <a:spcPct val="90000"/>
              </a:lnSpc>
              <a:spcBef>
                <a:spcPts val="650"/>
              </a:spcBef>
              <a:buClr>
                <a:srgbClr val="F9F9F9"/>
              </a:buClr>
              <a:buSzPct val="65000"/>
              <a:buFont typeface="Wingdings 2" pitchFamily="18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it-IT" sz="3600" dirty="0">
                <a:solidFill>
                  <a:srgbClr val="FFFFFF"/>
                </a:solidFill>
              </a:rPr>
              <a:t>Cosa sono gli stereotipi ?</a:t>
            </a:r>
          </a:p>
          <a:p>
            <a:pPr marL="546100" indent="-409575">
              <a:lnSpc>
                <a:spcPct val="90000"/>
              </a:lnSpc>
              <a:spcBef>
                <a:spcPts val="650"/>
              </a:spcBef>
              <a:buClrTx/>
              <a:buSzPct val="65000"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it-IT" sz="2600" dirty="0">
              <a:solidFill>
                <a:srgbClr val="FFFFFF"/>
              </a:solidFill>
              <a:ea typeface="Arial Unicode MS" pitchFamily="34" charset="-128"/>
              <a:cs typeface="Arial Unicode MS" pitchFamily="34" charset="-128"/>
            </a:endParaRPr>
          </a:p>
          <a:p>
            <a:pPr marL="546100" indent="-409575" algn="just">
              <a:lnSpc>
                <a:spcPct val="90000"/>
              </a:lnSpc>
              <a:spcBef>
                <a:spcPts val="650"/>
              </a:spcBef>
              <a:buClr>
                <a:srgbClr val="F9F9F9"/>
              </a:buClr>
              <a:buSzPct val="65000"/>
              <a:buFont typeface="Wingdings 2" pitchFamily="18" charset="2"/>
              <a:buChar char="ö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it-IT" sz="2600" b="0" dirty="0">
                <a:solidFill>
                  <a:srgbClr val="FFFFFF"/>
                </a:solidFill>
                <a:ea typeface="Arial Unicode MS" pitchFamily="34" charset="-128"/>
                <a:cs typeface="Arial Unicode MS" pitchFamily="34" charset="-128"/>
              </a:rPr>
              <a:t>Sono un modo convenzionale, semplificato e/o caricaturale di rappresentare la complessa varietà in cui si manifestano le differenze individuali.</a:t>
            </a:r>
          </a:p>
          <a:p>
            <a:pPr marL="546100" indent="-409575" algn="just">
              <a:lnSpc>
                <a:spcPct val="90000"/>
              </a:lnSpc>
              <a:spcBef>
                <a:spcPts val="650"/>
              </a:spcBef>
              <a:buClr>
                <a:srgbClr val="F9F9F9"/>
              </a:buClr>
              <a:buSzPct val="65000"/>
              <a:buFont typeface="Wingdings 2" pitchFamily="18" charset="2"/>
              <a:buChar char="ö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it-IT" sz="2600" b="0" dirty="0">
              <a:solidFill>
                <a:srgbClr val="FFFFFF"/>
              </a:solidFill>
              <a:ea typeface="Arial Unicode MS" pitchFamily="34" charset="-128"/>
              <a:cs typeface="Arial Unicode MS" pitchFamily="34" charset="-128"/>
            </a:endParaRPr>
          </a:p>
          <a:p>
            <a:pPr marL="546100" indent="-409575" algn="just">
              <a:lnSpc>
                <a:spcPct val="90000"/>
              </a:lnSpc>
              <a:spcBef>
                <a:spcPts val="650"/>
              </a:spcBef>
              <a:buClr>
                <a:srgbClr val="F9F9F9"/>
              </a:buClr>
              <a:buSzPct val="65000"/>
              <a:buFont typeface="Wingdings 2" pitchFamily="18" charset="2"/>
              <a:buChar char="ö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it-IT" sz="2600" b="0" dirty="0">
                <a:solidFill>
                  <a:srgbClr val="FFFFFF"/>
                </a:solidFill>
                <a:ea typeface="Arial Unicode MS" pitchFamily="34" charset="-128"/>
                <a:cs typeface="Arial Unicode MS" pitchFamily="34" charset="-128"/>
              </a:rPr>
              <a:t>Nella cultura  e nell’educazione uno stereotipo è un modo di conoscere e semplificare la descrizione di una realtà complessa.</a:t>
            </a:r>
          </a:p>
          <a:p>
            <a:pPr marL="546100" indent="-409575" algn="just">
              <a:lnSpc>
                <a:spcPct val="90000"/>
              </a:lnSpc>
              <a:spcBef>
                <a:spcPts val="650"/>
              </a:spcBef>
              <a:buClr>
                <a:srgbClr val="F9F9F9"/>
              </a:buClr>
              <a:buSzPct val="65000"/>
              <a:buFont typeface="Wingdings 2" pitchFamily="18" charset="2"/>
              <a:buChar char="ö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it-IT" sz="2600" b="0" dirty="0">
              <a:solidFill>
                <a:srgbClr val="FFFFFF"/>
              </a:solidFill>
              <a:ea typeface="Arial Unicode MS" pitchFamily="34" charset="-128"/>
              <a:cs typeface="Arial Unicode MS" pitchFamily="34" charset="-128"/>
            </a:endParaRPr>
          </a:p>
          <a:p>
            <a:pPr marL="546100" indent="-409575" algn="just">
              <a:lnSpc>
                <a:spcPct val="90000"/>
              </a:lnSpc>
              <a:spcBef>
                <a:spcPts val="650"/>
              </a:spcBef>
              <a:buClr>
                <a:srgbClr val="F9F9F9"/>
              </a:buClr>
              <a:buSzPct val="65000"/>
              <a:buFont typeface="Wingdings 2" pitchFamily="18" charset="2"/>
              <a:buChar char="ö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it-IT" sz="2600" b="0" dirty="0">
                <a:solidFill>
                  <a:srgbClr val="FFFFFF"/>
                </a:solidFill>
                <a:ea typeface="Arial Unicode MS" pitchFamily="34" charset="-128"/>
                <a:cs typeface="Arial Unicode MS" pitchFamily="34" charset="-128"/>
              </a:rPr>
              <a:t>La  semplificazione eccessiva trasforma anche uno stereotipo positivo in uno negativo negando l’identità complessa e legittima di un essere umano.</a:t>
            </a:r>
          </a:p>
          <a:p>
            <a:pPr marL="546100" indent="-409575" algn="just">
              <a:lnSpc>
                <a:spcPct val="90000"/>
              </a:lnSpc>
              <a:spcBef>
                <a:spcPts val="650"/>
              </a:spcBef>
              <a:buClr>
                <a:srgbClr val="F9F9F9"/>
              </a:buClr>
              <a:buSzPct val="65000"/>
              <a:buFont typeface="Wingdings 2" pitchFamily="18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it-IT" sz="2600" b="0" dirty="0">
              <a:solidFill>
                <a:srgbClr val="FFFFFF"/>
              </a:solidFill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1026" name="Picture 2" descr="C:\Users\MC Pietrogrande\Pictures\Slide Shows\se-non-ora-quando-firenz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0"/>
            <a:ext cx="1043608" cy="1147969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1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0600" y="620713"/>
            <a:ext cx="7129463" cy="46164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1116013" y="5516563"/>
            <a:ext cx="6840537" cy="11906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it-IT" sz="3600">
                <a:solidFill>
                  <a:srgbClr val="FFFFFF"/>
                </a:solidFill>
              </a:rPr>
              <a:t>Quale è l’immagine della donna nel nostro paese?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5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05113" y="0"/>
            <a:ext cx="5080000" cy="6858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144463" y="1341438"/>
            <a:ext cx="2627312" cy="11906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it-IT" sz="3600">
                <a:solidFill>
                  <a:srgbClr val="FFFFFF"/>
                </a:solidFill>
              </a:rPr>
              <a:t>E quella dell’uomo?</a:t>
            </a:r>
            <a:r>
              <a:rPr lang="it-IT" sz="2400" b="0">
                <a:solidFill>
                  <a:srgbClr val="FFFFFF"/>
                </a:solidFill>
              </a:rPr>
              <a:t>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720725"/>
            <a:ext cx="8604250" cy="59864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147638" y="188913"/>
            <a:ext cx="3200400" cy="64293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it-IT" sz="3600">
                <a:solidFill>
                  <a:srgbClr val="FFFFFF"/>
                </a:solidFill>
              </a:rPr>
              <a:t>Siamo  così ?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37" name="Group 1"/>
          <p:cNvGrpSpPr>
            <a:grpSpLocks/>
          </p:cNvGrpSpPr>
          <p:nvPr/>
        </p:nvGrpSpPr>
        <p:grpSpPr bwMode="auto">
          <a:xfrm>
            <a:off x="1306513" y="692150"/>
            <a:ext cx="6821487" cy="4679950"/>
            <a:chOff x="823" y="436"/>
            <a:chExt cx="4297" cy="2948"/>
          </a:xfrm>
        </p:grpSpPr>
        <p:pic>
          <p:nvPicPr>
            <p:cNvPr id="14338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23" y="436"/>
              <a:ext cx="4297" cy="2948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</p:pic>
        <p:sp>
          <p:nvSpPr>
            <p:cNvPr id="14339" name="Text Box 3"/>
            <p:cNvSpPr txBox="1">
              <a:spLocks noChangeArrowheads="1"/>
            </p:cNvSpPr>
            <p:nvPr/>
          </p:nvSpPr>
          <p:spPr bwMode="auto">
            <a:xfrm>
              <a:off x="823" y="436"/>
              <a:ext cx="4297" cy="2948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</p:grpSp>
      <p:sp>
        <p:nvSpPr>
          <p:cNvPr id="14340" name="Text Box 4"/>
          <p:cNvSpPr txBox="1">
            <a:spLocks noChangeArrowheads="1"/>
          </p:cNvSpPr>
          <p:nvPr/>
        </p:nvSpPr>
        <p:spPr bwMode="auto">
          <a:xfrm>
            <a:off x="611188" y="5611813"/>
            <a:ext cx="7734300" cy="6413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it-IT" sz="3600">
                <a:solidFill>
                  <a:srgbClr val="FFFFFF"/>
                </a:solidFill>
              </a:rPr>
              <a:t>… o siamo diversi?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5000" y="0"/>
            <a:ext cx="5638800" cy="39163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87675" y="3916363"/>
            <a:ext cx="2971800" cy="2971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916363"/>
            <a:ext cx="2771775" cy="294163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02363" y="3916363"/>
            <a:ext cx="2941637" cy="294163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34925" y="765175"/>
            <a:ext cx="1800225" cy="18002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spcBef>
                <a:spcPts val="1750"/>
              </a:spcBef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it-IT" sz="2800">
                <a:solidFill>
                  <a:srgbClr val="FFFFFF"/>
                </a:solidFill>
              </a:rPr>
              <a:t>Donne  in cucina fin da bambine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ruttura predefinita">
      <a:majorFont>
        <a:latin typeface="Lucida Sans"/>
        <a:ea typeface="Arial Unicode MS"/>
        <a:cs typeface="Arial Unicode MS"/>
      </a:majorFont>
      <a:minorFont>
        <a:latin typeface="Book Antiqua"/>
        <a:ea typeface="Arial Unicode MS"/>
        <a:cs typeface="Arial Unicode M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3942</TotalTime>
  <Words>290</Words>
  <Application>Microsoft Office PowerPoint</Application>
  <PresentationFormat>Presentazione su schermo (4:3)</PresentationFormat>
  <Paragraphs>46</Paragraphs>
  <Slides>21</Slides>
  <Notes>13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21</vt:i4>
      </vt:variant>
    </vt:vector>
  </HeadingPairs>
  <TitlesOfParts>
    <vt:vector size="22" baseType="lpstr">
      <vt:lpstr>Struttura predefinita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Premiazione concorso 2013</vt:lpstr>
      <vt:lpstr>Premiazione concorso 2013</vt:lpstr>
      <vt:lpstr>I vincitori 2013</vt:lpstr>
      <vt:lpstr>La mostra 2013</vt:lpstr>
      <vt:lpstr>Concorso 2014</vt:lpstr>
      <vt:lpstr>Diapositiva 19</vt:lpstr>
      <vt:lpstr>Diapositiva 20</vt:lpstr>
      <vt:lpstr>Dettagli bando 2014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tizio caio</dc:creator>
  <cp:lastModifiedBy>MC Pietrogrande</cp:lastModifiedBy>
  <cp:revision>126</cp:revision>
  <cp:lastPrinted>2013-02-18T21:17:13Z</cp:lastPrinted>
  <dcterms:created xsi:type="dcterms:W3CDTF">2013-01-01T19:01:55Z</dcterms:created>
  <dcterms:modified xsi:type="dcterms:W3CDTF">2013-12-04T20:01:11Z</dcterms:modified>
</cp:coreProperties>
</file>